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1" r:id="rId5"/>
    <p:sldMasterId id="2147483723" r:id="rId6"/>
    <p:sldMasterId id="2147483735" r:id="rId7"/>
  </p:sldMasterIdLst>
  <p:notesMasterIdLst>
    <p:notesMasterId r:id="rId83"/>
  </p:notesMasterIdLst>
  <p:handoutMasterIdLst>
    <p:handoutMasterId r:id="rId84"/>
  </p:handoutMasterIdLst>
  <p:sldIdLst>
    <p:sldId id="324" r:id="rId8"/>
    <p:sldId id="262" r:id="rId9"/>
    <p:sldId id="263" r:id="rId10"/>
    <p:sldId id="428" r:id="rId11"/>
    <p:sldId id="430" r:id="rId12"/>
    <p:sldId id="431" r:id="rId13"/>
    <p:sldId id="432" r:id="rId14"/>
    <p:sldId id="433" r:id="rId15"/>
    <p:sldId id="434" r:id="rId16"/>
    <p:sldId id="435" r:id="rId17"/>
    <p:sldId id="436" r:id="rId18"/>
    <p:sldId id="265" r:id="rId19"/>
    <p:sldId id="335" r:id="rId20"/>
    <p:sldId id="266" r:id="rId21"/>
    <p:sldId id="267" r:id="rId22"/>
    <p:sldId id="273" r:id="rId23"/>
    <p:sldId id="317" r:id="rId24"/>
    <p:sldId id="276" r:id="rId25"/>
    <p:sldId id="277" r:id="rId26"/>
    <p:sldId id="278" r:id="rId27"/>
    <p:sldId id="279" r:id="rId28"/>
    <p:sldId id="280" r:id="rId29"/>
    <p:sldId id="318" r:id="rId30"/>
    <p:sldId id="284" r:id="rId31"/>
    <p:sldId id="285" r:id="rId32"/>
    <p:sldId id="286" r:id="rId33"/>
    <p:sldId id="287" r:id="rId34"/>
    <p:sldId id="288" r:id="rId35"/>
    <p:sldId id="289" r:id="rId36"/>
    <p:sldId id="290" r:id="rId37"/>
    <p:sldId id="292" r:id="rId38"/>
    <p:sldId id="293" r:id="rId39"/>
    <p:sldId id="294" r:id="rId40"/>
    <p:sldId id="296" r:id="rId41"/>
    <p:sldId id="297" r:id="rId42"/>
    <p:sldId id="298" r:id="rId43"/>
    <p:sldId id="337" r:id="rId44"/>
    <p:sldId id="299" r:id="rId45"/>
    <p:sldId id="356" r:id="rId46"/>
    <p:sldId id="357" r:id="rId47"/>
    <p:sldId id="358" r:id="rId48"/>
    <p:sldId id="360" r:id="rId49"/>
    <p:sldId id="367" r:id="rId50"/>
    <p:sldId id="368" r:id="rId51"/>
    <p:sldId id="369" r:id="rId52"/>
    <p:sldId id="370" r:id="rId53"/>
    <p:sldId id="380" r:id="rId54"/>
    <p:sldId id="381" r:id="rId55"/>
    <p:sldId id="382" r:id="rId56"/>
    <p:sldId id="383" r:id="rId57"/>
    <p:sldId id="384" r:id="rId58"/>
    <p:sldId id="385" r:id="rId59"/>
    <p:sldId id="386" r:id="rId60"/>
    <p:sldId id="387"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422" r:id="rId78"/>
    <p:sldId id="423" r:id="rId79"/>
    <p:sldId id="424" r:id="rId80"/>
    <p:sldId id="425" r:id="rId81"/>
    <p:sldId id="427" r:id="rId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B"/>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73" autoAdjust="0"/>
  </p:normalViewPr>
  <p:slideViewPr>
    <p:cSldViewPr snapToGrid="0">
      <p:cViewPr varScale="1">
        <p:scale>
          <a:sx n="109" d="100"/>
          <a:sy n="109" d="100"/>
        </p:scale>
        <p:origin x="498" y="108"/>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diagrams/_rels/data15.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10C31-F4DA-4C68-940C-D3AB3564CB4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1F8E2513-A932-4550-9E9E-296B8B2D9C98}" type="pres">
      <dgm:prSet presAssocID="{22C10C31-F4DA-4C68-940C-D3AB3564CB49}" presName="Name0" presStyleCnt="0">
        <dgm:presLayoutVars>
          <dgm:chPref val="3"/>
          <dgm:dir/>
          <dgm:animLvl val="lvl"/>
          <dgm:resizeHandles/>
        </dgm:presLayoutVars>
      </dgm:prSet>
      <dgm:spPr/>
      <dgm:t>
        <a:bodyPr/>
        <a:lstStyle/>
        <a:p>
          <a:endParaRPr lang="tr-TR"/>
        </a:p>
      </dgm:t>
    </dgm:pt>
  </dgm:ptLst>
  <dgm:cxnLst>
    <dgm:cxn modelId="{0F8D9FF7-F178-4D21-A8CB-930F9C65E25C}" type="presOf" srcId="{22C10C31-F4DA-4C68-940C-D3AB3564CB49}" destId="{1F8E2513-A932-4550-9E9E-296B8B2D9C9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F3A4D5-3A83-4AC4-A2C8-A72F986E3AB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25A35E62-E914-4D02-8DCB-5DBBA6C337E2}" type="pres">
      <dgm:prSet presAssocID="{28F3A4D5-3A83-4AC4-A2C8-A72F986E3ABE}" presName="Name0" presStyleCnt="0">
        <dgm:presLayoutVars>
          <dgm:chPref val="3"/>
          <dgm:dir/>
          <dgm:animLvl val="lvl"/>
          <dgm:resizeHandles/>
        </dgm:presLayoutVars>
      </dgm:prSet>
      <dgm:spPr/>
      <dgm:t>
        <a:bodyPr/>
        <a:lstStyle/>
        <a:p>
          <a:endParaRPr lang="tr-TR"/>
        </a:p>
      </dgm:t>
    </dgm:pt>
  </dgm:ptLst>
  <dgm:cxnLst>
    <dgm:cxn modelId="{61826CF8-C487-4D0B-9510-9991503B7AAD}" type="presOf" srcId="{28F3A4D5-3A83-4AC4-A2C8-A72F986E3ABE}" destId="{25A35E62-E914-4D02-8DCB-5DBBA6C337E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7AB61C-7AEF-4EBE-90C1-C723BC6EA3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8AA82617-0293-4EE4-BE11-1F05C2B9EA38}">
      <dgm:prSet/>
      <dgm:spPr>
        <a:solidFill>
          <a:srgbClr val="000080"/>
        </a:solidFill>
      </dgm:spPr>
      <dgm:t>
        <a:bodyPr/>
        <a:lstStyle/>
        <a:p>
          <a:pPr rtl="0"/>
          <a:r>
            <a:rPr lang="tr-TR" b="0" i="0" baseline="0" smtClean="0">
              <a:solidFill>
                <a:schemeClr val="bg1"/>
              </a:solidFill>
            </a:rPr>
            <a:t>Şirinler (Smurfing) Yöntemi</a:t>
          </a:r>
          <a:endParaRPr lang="tr-TR">
            <a:solidFill>
              <a:schemeClr val="bg1"/>
            </a:solidFill>
          </a:endParaRPr>
        </a:p>
      </dgm:t>
    </dgm:pt>
    <dgm:pt modelId="{9F62ACD1-CA6E-446A-ACFC-A380597EE989}" type="parTrans" cxnId="{88CDAF31-B739-4BC5-A0BF-F8EB2E66782F}">
      <dgm:prSet/>
      <dgm:spPr/>
      <dgm:t>
        <a:bodyPr/>
        <a:lstStyle/>
        <a:p>
          <a:endParaRPr lang="tr-TR">
            <a:solidFill>
              <a:schemeClr val="bg1"/>
            </a:solidFill>
          </a:endParaRPr>
        </a:p>
      </dgm:t>
    </dgm:pt>
    <dgm:pt modelId="{3EBFF130-37A9-47F9-AA55-25D448FAEB95}" type="sibTrans" cxnId="{88CDAF31-B739-4BC5-A0BF-F8EB2E66782F}">
      <dgm:prSet/>
      <dgm:spPr/>
      <dgm:t>
        <a:bodyPr/>
        <a:lstStyle/>
        <a:p>
          <a:endParaRPr lang="tr-TR">
            <a:solidFill>
              <a:schemeClr val="bg1"/>
            </a:solidFill>
          </a:endParaRPr>
        </a:p>
      </dgm:t>
    </dgm:pt>
    <dgm:pt modelId="{2DCDA6D8-FE64-4270-9A63-1556A513A8F4}">
      <dgm:prSet/>
      <dgm:spPr>
        <a:solidFill>
          <a:srgbClr val="000080"/>
        </a:solidFill>
      </dgm:spPr>
      <dgm:t>
        <a:bodyPr/>
        <a:lstStyle/>
        <a:p>
          <a:pPr rtl="0"/>
          <a:r>
            <a:rPr lang="tr-TR" b="0" i="0" baseline="0" smtClean="0">
              <a:solidFill>
                <a:schemeClr val="bg1"/>
              </a:solidFill>
            </a:rPr>
            <a:t>Parçalama (Structuring) Yöntemi</a:t>
          </a:r>
          <a:endParaRPr lang="tr-TR">
            <a:solidFill>
              <a:schemeClr val="bg1"/>
            </a:solidFill>
          </a:endParaRPr>
        </a:p>
      </dgm:t>
    </dgm:pt>
    <dgm:pt modelId="{D655E59D-B0D9-4D5C-91DF-74E4958A558C}" type="parTrans" cxnId="{635A153F-ADB3-4E3B-B463-B704CA16E355}">
      <dgm:prSet/>
      <dgm:spPr/>
      <dgm:t>
        <a:bodyPr/>
        <a:lstStyle/>
        <a:p>
          <a:endParaRPr lang="tr-TR">
            <a:solidFill>
              <a:schemeClr val="bg1"/>
            </a:solidFill>
          </a:endParaRPr>
        </a:p>
      </dgm:t>
    </dgm:pt>
    <dgm:pt modelId="{4D3C63CF-A18F-43F8-8AED-292019C11D3D}" type="sibTrans" cxnId="{635A153F-ADB3-4E3B-B463-B704CA16E355}">
      <dgm:prSet/>
      <dgm:spPr/>
      <dgm:t>
        <a:bodyPr/>
        <a:lstStyle/>
        <a:p>
          <a:endParaRPr lang="tr-TR">
            <a:solidFill>
              <a:schemeClr val="bg1"/>
            </a:solidFill>
          </a:endParaRPr>
        </a:p>
      </dgm:t>
    </dgm:pt>
    <dgm:pt modelId="{5574A5FA-B6D2-41BB-86AA-76C1A534BE25}">
      <dgm:prSet/>
      <dgm:spPr>
        <a:solidFill>
          <a:srgbClr val="000080"/>
        </a:solidFill>
      </dgm:spPr>
      <dgm:t>
        <a:bodyPr/>
        <a:lstStyle/>
        <a:p>
          <a:pPr rtl="0"/>
          <a:r>
            <a:rPr lang="tr-TR" b="0" i="0" baseline="0" dirty="0" smtClean="0">
              <a:solidFill>
                <a:schemeClr val="bg1"/>
              </a:solidFill>
            </a:rPr>
            <a:t>Fonların Fiziken Ülke Dışına Kaçırılması (</a:t>
          </a:r>
          <a:r>
            <a:rPr lang="tr-TR" b="0" i="0" baseline="0" dirty="0" err="1" smtClean="0">
              <a:solidFill>
                <a:schemeClr val="bg1"/>
              </a:solidFill>
            </a:rPr>
            <a:t>Currency</a:t>
          </a:r>
          <a:r>
            <a:rPr lang="tr-TR" b="0" i="0" baseline="0" dirty="0" smtClean="0">
              <a:solidFill>
                <a:schemeClr val="bg1"/>
              </a:solidFill>
            </a:rPr>
            <a:t> </a:t>
          </a:r>
          <a:r>
            <a:rPr lang="tr-TR" b="0" i="0" baseline="0" dirty="0" err="1" smtClean="0">
              <a:solidFill>
                <a:schemeClr val="bg1"/>
              </a:solidFill>
            </a:rPr>
            <a:t>Smuggling</a:t>
          </a:r>
          <a:r>
            <a:rPr lang="tr-TR" b="0" i="0" baseline="0" dirty="0" smtClean="0">
              <a:solidFill>
                <a:schemeClr val="bg1"/>
              </a:solidFill>
            </a:rPr>
            <a:t>)</a:t>
          </a:r>
          <a:endParaRPr lang="tr-TR" dirty="0">
            <a:solidFill>
              <a:schemeClr val="bg1"/>
            </a:solidFill>
          </a:endParaRPr>
        </a:p>
      </dgm:t>
    </dgm:pt>
    <dgm:pt modelId="{C4383570-DE64-4CF4-AFC9-A0207959FDBF}" type="parTrans" cxnId="{9E210471-F9DD-4712-9140-33784412EEA1}">
      <dgm:prSet/>
      <dgm:spPr/>
      <dgm:t>
        <a:bodyPr/>
        <a:lstStyle/>
        <a:p>
          <a:endParaRPr lang="tr-TR">
            <a:solidFill>
              <a:schemeClr val="bg1"/>
            </a:solidFill>
          </a:endParaRPr>
        </a:p>
      </dgm:t>
    </dgm:pt>
    <dgm:pt modelId="{B1C9FA15-AA26-4E62-9105-AAEDD02E6955}" type="sibTrans" cxnId="{9E210471-F9DD-4712-9140-33784412EEA1}">
      <dgm:prSet/>
      <dgm:spPr/>
      <dgm:t>
        <a:bodyPr/>
        <a:lstStyle/>
        <a:p>
          <a:endParaRPr lang="tr-TR">
            <a:solidFill>
              <a:schemeClr val="bg1"/>
            </a:solidFill>
          </a:endParaRPr>
        </a:p>
      </dgm:t>
    </dgm:pt>
    <dgm:pt modelId="{6C293462-6405-47B1-8C28-67B4BB07601F}">
      <dgm:prSet/>
      <dgm:spPr>
        <a:solidFill>
          <a:srgbClr val="000080"/>
        </a:solidFill>
      </dgm:spPr>
      <dgm:t>
        <a:bodyPr/>
        <a:lstStyle/>
        <a:p>
          <a:pPr rtl="0"/>
          <a:r>
            <a:rPr lang="tr-TR" b="0" i="0" baseline="0" smtClean="0">
              <a:solidFill>
                <a:schemeClr val="bg1"/>
              </a:solidFill>
            </a:rPr>
            <a:t>Vergi Cennetleri (Off-shore)</a:t>
          </a:r>
          <a:endParaRPr lang="tr-TR">
            <a:solidFill>
              <a:schemeClr val="bg1"/>
            </a:solidFill>
          </a:endParaRPr>
        </a:p>
      </dgm:t>
    </dgm:pt>
    <dgm:pt modelId="{90DF8CD2-A562-4126-813C-B2155FB3E7C0}" type="parTrans" cxnId="{8E37D15A-FC47-4007-ABCF-9D685DBB0376}">
      <dgm:prSet/>
      <dgm:spPr/>
      <dgm:t>
        <a:bodyPr/>
        <a:lstStyle/>
        <a:p>
          <a:endParaRPr lang="tr-TR">
            <a:solidFill>
              <a:schemeClr val="bg1"/>
            </a:solidFill>
          </a:endParaRPr>
        </a:p>
      </dgm:t>
    </dgm:pt>
    <dgm:pt modelId="{68477718-1B1A-431C-8C4D-342290F94CB5}" type="sibTrans" cxnId="{8E37D15A-FC47-4007-ABCF-9D685DBB0376}">
      <dgm:prSet/>
      <dgm:spPr/>
      <dgm:t>
        <a:bodyPr/>
        <a:lstStyle/>
        <a:p>
          <a:endParaRPr lang="tr-TR">
            <a:solidFill>
              <a:schemeClr val="bg1"/>
            </a:solidFill>
          </a:endParaRPr>
        </a:p>
      </dgm:t>
    </dgm:pt>
    <dgm:pt modelId="{06483470-A61E-4294-946D-282F66DEC5B2}">
      <dgm:prSet/>
      <dgm:spPr>
        <a:solidFill>
          <a:srgbClr val="000080"/>
        </a:solidFill>
      </dgm:spPr>
      <dgm:t>
        <a:bodyPr/>
        <a:lstStyle/>
        <a:p>
          <a:pPr rtl="0"/>
          <a:r>
            <a:rPr lang="tr-TR" b="0" i="0" baseline="0" dirty="0" smtClean="0">
              <a:solidFill>
                <a:schemeClr val="bg1"/>
              </a:solidFill>
            </a:rPr>
            <a:t>Paravan (Kağıt Üstündeki) ya da Hayali Şirketler</a:t>
          </a:r>
          <a:endParaRPr lang="tr-TR" dirty="0">
            <a:solidFill>
              <a:schemeClr val="bg1"/>
            </a:solidFill>
          </a:endParaRPr>
        </a:p>
      </dgm:t>
    </dgm:pt>
    <dgm:pt modelId="{E3C367B2-2CDB-475C-8F35-B07362C1126B}" type="parTrans" cxnId="{1422DE94-F1FA-425A-8412-0D468B2E8BD3}">
      <dgm:prSet/>
      <dgm:spPr/>
      <dgm:t>
        <a:bodyPr/>
        <a:lstStyle/>
        <a:p>
          <a:endParaRPr lang="tr-TR">
            <a:solidFill>
              <a:schemeClr val="bg1"/>
            </a:solidFill>
          </a:endParaRPr>
        </a:p>
      </dgm:t>
    </dgm:pt>
    <dgm:pt modelId="{6955A721-53C7-4469-BFA3-3D44C7F8AC45}" type="sibTrans" cxnId="{1422DE94-F1FA-425A-8412-0D468B2E8BD3}">
      <dgm:prSet/>
      <dgm:spPr/>
      <dgm:t>
        <a:bodyPr/>
        <a:lstStyle/>
        <a:p>
          <a:endParaRPr lang="tr-TR">
            <a:solidFill>
              <a:schemeClr val="bg1"/>
            </a:solidFill>
          </a:endParaRPr>
        </a:p>
      </dgm:t>
    </dgm:pt>
    <dgm:pt modelId="{36146D1A-D51D-49D5-AD26-BD5EC25618AC}" type="pres">
      <dgm:prSet presAssocID="{AB7AB61C-7AEF-4EBE-90C1-C723BC6EA32A}" presName="linear" presStyleCnt="0">
        <dgm:presLayoutVars>
          <dgm:animLvl val="lvl"/>
          <dgm:resizeHandles val="exact"/>
        </dgm:presLayoutVars>
      </dgm:prSet>
      <dgm:spPr/>
      <dgm:t>
        <a:bodyPr/>
        <a:lstStyle/>
        <a:p>
          <a:endParaRPr lang="tr-TR"/>
        </a:p>
      </dgm:t>
    </dgm:pt>
    <dgm:pt modelId="{1490F4D3-2BB0-4D53-8BBB-FEE88EFE7F10}" type="pres">
      <dgm:prSet presAssocID="{8AA82617-0293-4EE4-BE11-1F05C2B9EA38}" presName="parentText" presStyleLbl="node1" presStyleIdx="0" presStyleCnt="5">
        <dgm:presLayoutVars>
          <dgm:chMax val="0"/>
          <dgm:bulletEnabled val="1"/>
        </dgm:presLayoutVars>
      </dgm:prSet>
      <dgm:spPr/>
      <dgm:t>
        <a:bodyPr/>
        <a:lstStyle/>
        <a:p>
          <a:endParaRPr lang="tr-TR"/>
        </a:p>
      </dgm:t>
    </dgm:pt>
    <dgm:pt modelId="{67B2A500-F258-49D7-A234-AAB7215C7388}" type="pres">
      <dgm:prSet presAssocID="{3EBFF130-37A9-47F9-AA55-25D448FAEB95}" presName="spacer" presStyleCnt="0"/>
      <dgm:spPr/>
    </dgm:pt>
    <dgm:pt modelId="{F69CC3B6-0194-441F-B480-3256330D6B9F}" type="pres">
      <dgm:prSet presAssocID="{2DCDA6D8-FE64-4270-9A63-1556A513A8F4}" presName="parentText" presStyleLbl="node1" presStyleIdx="1" presStyleCnt="5">
        <dgm:presLayoutVars>
          <dgm:chMax val="0"/>
          <dgm:bulletEnabled val="1"/>
        </dgm:presLayoutVars>
      </dgm:prSet>
      <dgm:spPr/>
      <dgm:t>
        <a:bodyPr/>
        <a:lstStyle/>
        <a:p>
          <a:endParaRPr lang="tr-TR"/>
        </a:p>
      </dgm:t>
    </dgm:pt>
    <dgm:pt modelId="{002214C7-306A-4A02-B103-D9F9B45C1FE3}" type="pres">
      <dgm:prSet presAssocID="{4D3C63CF-A18F-43F8-8AED-292019C11D3D}" presName="spacer" presStyleCnt="0"/>
      <dgm:spPr/>
    </dgm:pt>
    <dgm:pt modelId="{6AAF8DD0-C898-470C-9909-6EA438E5B917}" type="pres">
      <dgm:prSet presAssocID="{5574A5FA-B6D2-41BB-86AA-76C1A534BE25}" presName="parentText" presStyleLbl="node1" presStyleIdx="2" presStyleCnt="5">
        <dgm:presLayoutVars>
          <dgm:chMax val="0"/>
          <dgm:bulletEnabled val="1"/>
        </dgm:presLayoutVars>
      </dgm:prSet>
      <dgm:spPr/>
      <dgm:t>
        <a:bodyPr/>
        <a:lstStyle/>
        <a:p>
          <a:endParaRPr lang="tr-TR"/>
        </a:p>
      </dgm:t>
    </dgm:pt>
    <dgm:pt modelId="{E1D02D1B-CEED-4B6C-B8D8-97DDE2C23F32}" type="pres">
      <dgm:prSet presAssocID="{B1C9FA15-AA26-4E62-9105-AAEDD02E6955}" presName="spacer" presStyleCnt="0"/>
      <dgm:spPr/>
    </dgm:pt>
    <dgm:pt modelId="{1D8F3B09-AD9C-441C-B9E7-346C9B61FC28}" type="pres">
      <dgm:prSet presAssocID="{6C293462-6405-47B1-8C28-67B4BB07601F}" presName="parentText" presStyleLbl="node1" presStyleIdx="3" presStyleCnt="5">
        <dgm:presLayoutVars>
          <dgm:chMax val="0"/>
          <dgm:bulletEnabled val="1"/>
        </dgm:presLayoutVars>
      </dgm:prSet>
      <dgm:spPr/>
      <dgm:t>
        <a:bodyPr/>
        <a:lstStyle/>
        <a:p>
          <a:endParaRPr lang="tr-TR"/>
        </a:p>
      </dgm:t>
    </dgm:pt>
    <dgm:pt modelId="{D5A76330-A8F5-43D6-AB74-9757AA2AB759}" type="pres">
      <dgm:prSet presAssocID="{68477718-1B1A-431C-8C4D-342290F94CB5}" presName="spacer" presStyleCnt="0"/>
      <dgm:spPr/>
    </dgm:pt>
    <dgm:pt modelId="{192D9657-2127-4938-9DAF-F10E73871974}" type="pres">
      <dgm:prSet presAssocID="{06483470-A61E-4294-946D-282F66DEC5B2}" presName="parentText" presStyleLbl="node1" presStyleIdx="4" presStyleCnt="5">
        <dgm:presLayoutVars>
          <dgm:chMax val="0"/>
          <dgm:bulletEnabled val="1"/>
        </dgm:presLayoutVars>
      </dgm:prSet>
      <dgm:spPr/>
      <dgm:t>
        <a:bodyPr/>
        <a:lstStyle/>
        <a:p>
          <a:endParaRPr lang="tr-TR"/>
        </a:p>
      </dgm:t>
    </dgm:pt>
  </dgm:ptLst>
  <dgm:cxnLst>
    <dgm:cxn modelId="{88CDAF31-B739-4BC5-A0BF-F8EB2E66782F}" srcId="{AB7AB61C-7AEF-4EBE-90C1-C723BC6EA32A}" destId="{8AA82617-0293-4EE4-BE11-1F05C2B9EA38}" srcOrd="0" destOrd="0" parTransId="{9F62ACD1-CA6E-446A-ACFC-A380597EE989}" sibTransId="{3EBFF130-37A9-47F9-AA55-25D448FAEB95}"/>
    <dgm:cxn modelId="{C8E7B8FF-3676-433C-84ED-CADE766EC409}" type="presOf" srcId="{2DCDA6D8-FE64-4270-9A63-1556A513A8F4}" destId="{F69CC3B6-0194-441F-B480-3256330D6B9F}" srcOrd="0" destOrd="0" presId="urn:microsoft.com/office/officeart/2005/8/layout/vList2"/>
    <dgm:cxn modelId="{0E6731B5-0C3F-45B8-8E6F-8E14FC090C84}" type="presOf" srcId="{6C293462-6405-47B1-8C28-67B4BB07601F}" destId="{1D8F3B09-AD9C-441C-B9E7-346C9B61FC28}" srcOrd="0" destOrd="0" presId="urn:microsoft.com/office/officeart/2005/8/layout/vList2"/>
    <dgm:cxn modelId="{91BAA28F-FCD1-43E3-B772-026D747123C0}" type="presOf" srcId="{AB7AB61C-7AEF-4EBE-90C1-C723BC6EA32A}" destId="{36146D1A-D51D-49D5-AD26-BD5EC25618AC}" srcOrd="0" destOrd="0" presId="urn:microsoft.com/office/officeart/2005/8/layout/vList2"/>
    <dgm:cxn modelId="{8E37D15A-FC47-4007-ABCF-9D685DBB0376}" srcId="{AB7AB61C-7AEF-4EBE-90C1-C723BC6EA32A}" destId="{6C293462-6405-47B1-8C28-67B4BB07601F}" srcOrd="3" destOrd="0" parTransId="{90DF8CD2-A562-4126-813C-B2155FB3E7C0}" sibTransId="{68477718-1B1A-431C-8C4D-342290F94CB5}"/>
    <dgm:cxn modelId="{635A153F-ADB3-4E3B-B463-B704CA16E355}" srcId="{AB7AB61C-7AEF-4EBE-90C1-C723BC6EA32A}" destId="{2DCDA6D8-FE64-4270-9A63-1556A513A8F4}" srcOrd="1" destOrd="0" parTransId="{D655E59D-B0D9-4D5C-91DF-74E4958A558C}" sibTransId="{4D3C63CF-A18F-43F8-8AED-292019C11D3D}"/>
    <dgm:cxn modelId="{9E210471-F9DD-4712-9140-33784412EEA1}" srcId="{AB7AB61C-7AEF-4EBE-90C1-C723BC6EA32A}" destId="{5574A5FA-B6D2-41BB-86AA-76C1A534BE25}" srcOrd="2" destOrd="0" parTransId="{C4383570-DE64-4CF4-AFC9-A0207959FDBF}" sibTransId="{B1C9FA15-AA26-4E62-9105-AAEDD02E6955}"/>
    <dgm:cxn modelId="{D1267AA9-3310-4986-BCFD-1449B6282CAD}" type="presOf" srcId="{5574A5FA-B6D2-41BB-86AA-76C1A534BE25}" destId="{6AAF8DD0-C898-470C-9909-6EA438E5B917}" srcOrd="0" destOrd="0" presId="urn:microsoft.com/office/officeart/2005/8/layout/vList2"/>
    <dgm:cxn modelId="{2FF22ACB-141B-4AD3-B90C-997545E99804}" type="presOf" srcId="{8AA82617-0293-4EE4-BE11-1F05C2B9EA38}" destId="{1490F4D3-2BB0-4D53-8BBB-FEE88EFE7F10}" srcOrd="0" destOrd="0" presId="urn:microsoft.com/office/officeart/2005/8/layout/vList2"/>
    <dgm:cxn modelId="{D3824F8F-FD9D-4EB8-97D1-5118A27B600E}" type="presOf" srcId="{06483470-A61E-4294-946D-282F66DEC5B2}" destId="{192D9657-2127-4938-9DAF-F10E73871974}" srcOrd="0" destOrd="0" presId="urn:microsoft.com/office/officeart/2005/8/layout/vList2"/>
    <dgm:cxn modelId="{1422DE94-F1FA-425A-8412-0D468B2E8BD3}" srcId="{AB7AB61C-7AEF-4EBE-90C1-C723BC6EA32A}" destId="{06483470-A61E-4294-946D-282F66DEC5B2}" srcOrd="4" destOrd="0" parTransId="{E3C367B2-2CDB-475C-8F35-B07362C1126B}" sibTransId="{6955A721-53C7-4469-BFA3-3D44C7F8AC45}"/>
    <dgm:cxn modelId="{4770C65E-440A-4C7C-8C18-D6D8BC94BFB6}" type="presParOf" srcId="{36146D1A-D51D-49D5-AD26-BD5EC25618AC}" destId="{1490F4D3-2BB0-4D53-8BBB-FEE88EFE7F10}" srcOrd="0" destOrd="0" presId="urn:microsoft.com/office/officeart/2005/8/layout/vList2"/>
    <dgm:cxn modelId="{FF907640-44A0-42C2-8194-EEB7248E3FB7}" type="presParOf" srcId="{36146D1A-D51D-49D5-AD26-BD5EC25618AC}" destId="{67B2A500-F258-49D7-A234-AAB7215C7388}" srcOrd="1" destOrd="0" presId="urn:microsoft.com/office/officeart/2005/8/layout/vList2"/>
    <dgm:cxn modelId="{6E446CE5-B95B-47AF-B92D-E4C2295EEE58}" type="presParOf" srcId="{36146D1A-D51D-49D5-AD26-BD5EC25618AC}" destId="{F69CC3B6-0194-441F-B480-3256330D6B9F}" srcOrd="2" destOrd="0" presId="urn:microsoft.com/office/officeart/2005/8/layout/vList2"/>
    <dgm:cxn modelId="{6530F775-8ED3-4798-AB0C-E2A0C50A83B9}" type="presParOf" srcId="{36146D1A-D51D-49D5-AD26-BD5EC25618AC}" destId="{002214C7-306A-4A02-B103-D9F9B45C1FE3}" srcOrd="3" destOrd="0" presId="urn:microsoft.com/office/officeart/2005/8/layout/vList2"/>
    <dgm:cxn modelId="{9F5E9494-84D5-4D7D-B8BD-439B4717631B}" type="presParOf" srcId="{36146D1A-D51D-49D5-AD26-BD5EC25618AC}" destId="{6AAF8DD0-C898-470C-9909-6EA438E5B917}" srcOrd="4" destOrd="0" presId="urn:microsoft.com/office/officeart/2005/8/layout/vList2"/>
    <dgm:cxn modelId="{2DAEFC81-2EED-444C-90A5-B777AFE1AD4D}" type="presParOf" srcId="{36146D1A-D51D-49D5-AD26-BD5EC25618AC}" destId="{E1D02D1B-CEED-4B6C-B8D8-97DDE2C23F32}" srcOrd="5" destOrd="0" presId="urn:microsoft.com/office/officeart/2005/8/layout/vList2"/>
    <dgm:cxn modelId="{C5D15B3D-0351-4CB8-AC4A-ACC934EFE6E8}" type="presParOf" srcId="{36146D1A-D51D-49D5-AD26-BD5EC25618AC}" destId="{1D8F3B09-AD9C-441C-B9E7-346C9B61FC28}" srcOrd="6" destOrd="0" presId="urn:microsoft.com/office/officeart/2005/8/layout/vList2"/>
    <dgm:cxn modelId="{7AB19B39-6AB1-4B4A-A069-7035E4B22E6E}" type="presParOf" srcId="{36146D1A-D51D-49D5-AD26-BD5EC25618AC}" destId="{D5A76330-A8F5-43D6-AB74-9757AA2AB759}" srcOrd="7" destOrd="0" presId="urn:microsoft.com/office/officeart/2005/8/layout/vList2"/>
    <dgm:cxn modelId="{004D887B-3882-42EB-9E31-AE097B8437C7}" type="presParOf" srcId="{36146D1A-D51D-49D5-AD26-BD5EC25618AC}" destId="{192D9657-2127-4938-9DAF-F10E73871974}" srcOrd="8" destOrd="0" presId="urn:microsoft.com/office/officeart/2005/8/layout/vList2"/>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A9018D-43BC-4344-979C-F97FA928CF0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0831EE17-562B-4CFD-99BA-8D666B365A8B}">
      <dgm:prSet/>
      <dgm:spPr>
        <a:solidFill>
          <a:srgbClr val="000080"/>
        </a:solidFill>
      </dgm:spPr>
      <dgm:t>
        <a:bodyPr/>
        <a:lstStyle/>
        <a:p>
          <a:pPr rtl="0"/>
          <a:r>
            <a:rPr lang="tr-TR" b="0" i="0" baseline="0" dirty="0" smtClean="0">
              <a:solidFill>
                <a:schemeClr val="bg1"/>
              </a:solidFill>
            </a:rPr>
            <a:t>Oto-Finans (</a:t>
          </a:r>
          <a:r>
            <a:rPr lang="tr-TR" b="0" i="0" baseline="0" dirty="0" err="1" smtClean="0">
              <a:solidFill>
                <a:schemeClr val="bg1"/>
              </a:solidFill>
            </a:rPr>
            <a:t>Loan-back</a:t>
          </a:r>
          <a:r>
            <a:rPr lang="tr-TR" b="0" i="0" baseline="0" dirty="0" smtClean="0">
              <a:solidFill>
                <a:schemeClr val="bg1"/>
              </a:solidFill>
            </a:rPr>
            <a:t>) Borç Yöntemi</a:t>
          </a:r>
          <a:endParaRPr lang="tr-TR" dirty="0"/>
        </a:p>
      </dgm:t>
    </dgm:pt>
    <dgm:pt modelId="{AD32EA2D-ABD3-4076-B760-A8E5821DCDA6}" type="parTrans" cxnId="{046BB388-89CE-413E-B312-591B0EA60051}">
      <dgm:prSet/>
      <dgm:spPr/>
      <dgm:t>
        <a:bodyPr/>
        <a:lstStyle/>
        <a:p>
          <a:endParaRPr lang="tr-TR"/>
        </a:p>
      </dgm:t>
    </dgm:pt>
    <dgm:pt modelId="{33B3F96A-BC3E-48DC-BA3B-6F9E1CC1F0F3}" type="sibTrans" cxnId="{046BB388-89CE-413E-B312-591B0EA60051}">
      <dgm:prSet/>
      <dgm:spPr/>
      <dgm:t>
        <a:bodyPr/>
        <a:lstStyle/>
        <a:p>
          <a:endParaRPr lang="tr-TR"/>
        </a:p>
      </dgm:t>
    </dgm:pt>
    <dgm:pt modelId="{93E53427-A87C-488E-8D67-FB47BA014EE1}">
      <dgm:prSet/>
      <dgm:spPr>
        <a:solidFill>
          <a:srgbClr val="000080"/>
        </a:solidFill>
      </dgm:spPr>
      <dgm:t>
        <a:bodyPr/>
        <a:lstStyle/>
        <a:p>
          <a:pPr rtl="0"/>
          <a:r>
            <a:rPr lang="tr-TR" b="0" i="0" baseline="0" dirty="0" smtClean="0">
              <a:solidFill>
                <a:schemeClr val="bg1"/>
              </a:solidFill>
            </a:rPr>
            <a:t>Döviz Büroları</a:t>
          </a:r>
          <a:endParaRPr lang="tr-TR" dirty="0"/>
        </a:p>
      </dgm:t>
    </dgm:pt>
    <dgm:pt modelId="{18279780-2296-43A9-8118-3ED9DC971EDA}" type="parTrans" cxnId="{A6D2C98C-FE47-43D9-8E86-510219953F2E}">
      <dgm:prSet/>
      <dgm:spPr/>
      <dgm:t>
        <a:bodyPr/>
        <a:lstStyle/>
        <a:p>
          <a:endParaRPr lang="tr-TR"/>
        </a:p>
      </dgm:t>
    </dgm:pt>
    <dgm:pt modelId="{8F867785-BB9C-49FA-9DE4-AFC2C3014316}" type="sibTrans" cxnId="{A6D2C98C-FE47-43D9-8E86-510219953F2E}">
      <dgm:prSet/>
      <dgm:spPr/>
      <dgm:t>
        <a:bodyPr/>
        <a:lstStyle/>
        <a:p>
          <a:endParaRPr lang="tr-TR"/>
        </a:p>
      </dgm:t>
    </dgm:pt>
    <dgm:pt modelId="{63A8BD51-93B8-4BDC-94E4-A3ECBCC81104}">
      <dgm:prSet/>
      <dgm:spPr>
        <a:solidFill>
          <a:srgbClr val="000080"/>
        </a:solidFill>
      </dgm:spPr>
      <dgm:t>
        <a:bodyPr/>
        <a:lstStyle/>
        <a:p>
          <a:pPr rtl="0"/>
          <a:r>
            <a:rPr lang="tr-TR" b="0" i="0" baseline="0" dirty="0" smtClean="0"/>
            <a:t>Nakit Para Kullanılan İşyerlerinin İşletilmesi (Göstermelik Şirketler)</a:t>
          </a:r>
          <a:endParaRPr lang="tr-TR" dirty="0"/>
        </a:p>
      </dgm:t>
    </dgm:pt>
    <dgm:pt modelId="{C95A3AF0-C57C-4EE6-A750-CF699F178A2C}" type="parTrans" cxnId="{B7F5B134-0783-497C-8AB3-AE45A042E24D}">
      <dgm:prSet/>
      <dgm:spPr/>
      <dgm:t>
        <a:bodyPr/>
        <a:lstStyle/>
        <a:p>
          <a:endParaRPr lang="tr-TR"/>
        </a:p>
      </dgm:t>
    </dgm:pt>
    <dgm:pt modelId="{751253CF-DA83-4C9F-9F5E-42A28EE29272}" type="sibTrans" cxnId="{B7F5B134-0783-497C-8AB3-AE45A042E24D}">
      <dgm:prSet/>
      <dgm:spPr/>
      <dgm:t>
        <a:bodyPr/>
        <a:lstStyle/>
        <a:p>
          <a:endParaRPr lang="tr-TR"/>
        </a:p>
      </dgm:t>
    </dgm:pt>
    <dgm:pt modelId="{E71571F9-DB30-4264-993C-9006E75604C3}">
      <dgm:prSet/>
      <dgm:spPr>
        <a:solidFill>
          <a:srgbClr val="000080"/>
        </a:solidFill>
      </dgm:spPr>
      <dgm:t>
        <a:bodyPr/>
        <a:lstStyle/>
        <a:p>
          <a:pPr rtl="0"/>
          <a:r>
            <a:rPr lang="tr-TR" b="0" i="0" baseline="0" dirty="0" smtClean="0"/>
            <a:t>Sahte Fatura (Hayali İhracat)</a:t>
          </a:r>
          <a:endParaRPr lang="tr-TR" dirty="0"/>
        </a:p>
      </dgm:t>
    </dgm:pt>
    <dgm:pt modelId="{54F24EC5-9825-4A4C-8E80-18302FDA48BE}" type="parTrans" cxnId="{2CAA4E40-EB22-423A-8776-C416BDF47DF7}">
      <dgm:prSet/>
      <dgm:spPr/>
      <dgm:t>
        <a:bodyPr/>
        <a:lstStyle/>
        <a:p>
          <a:endParaRPr lang="tr-TR"/>
        </a:p>
      </dgm:t>
    </dgm:pt>
    <dgm:pt modelId="{F25D48DF-ACCD-47D4-BE1E-E0D508BC0C4A}" type="sibTrans" cxnId="{2CAA4E40-EB22-423A-8776-C416BDF47DF7}">
      <dgm:prSet/>
      <dgm:spPr/>
      <dgm:t>
        <a:bodyPr/>
        <a:lstStyle/>
        <a:p>
          <a:endParaRPr lang="tr-TR"/>
        </a:p>
      </dgm:t>
    </dgm:pt>
    <dgm:pt modelId="{526A2593-83F5-4DF4-BAE0-38D953E930EA}">
      <dgm:prSet/>
      <dgm:spPr>
        <a:solidFill>
          <a:srgbClr val="000080"/>
        </a:solidFill>
      </dgm:spPr>
      <dgm:t>
        <a:bodyPr/>
        <a:lstStyle/>
        <a:p>
          <a:pPr rtl="0"/>
          <a:r>
            <a:rPr lang="tr-TR" b="0" i="0" baseline="0" dirty="0" smtClean="0"/>
            <a:t>Alternatif Havale Sistemleri (Hawala vs.)</a:t>
          </a:r>
          <a:endParaRPr lang="tr-TR" dirty="0"/>
        </a:p>
      </dgm:t>
    </dgm:pt>
    <dgm:pt modelId="{877F59BB-8EBD-48DC-87A4-21D3F3FD23C3}" type="parTrans" cxnId="{00EE16AF-5E84-454E-9748-93C3E441F73D}">
      <dgm:prSet/>
      <dgm:spPr/>
      <dgm:t>
        <a:bodyPr/>
        <a:lstStyle/>
        <a:p>
          <a:endParaRPr lang="tr-TR"/>
        </a:p>
      </dgm:t>
    </dgm:pt>
    <dgm:pt modelId="{4380DF49-88B3-4412-AEE9-5D217F8179A8}" type="sibTrans" cxnId="{00EE16AF-5E84-454E-9748-93C3E441F73D}">
      <dgm:prSet/>
      <dgm:spPr/>
      <dgm:t>
        <a:bodyPr/>
        <a:lstStyle/>
        <a:p>
          <a:endParaRPr lang="tr-TR"/>
        </a:p>
      </dgm:t>
    </dgm:pt>
    <dgm:pt modelId="{1719429D-203C-4A76-9261-A0F2B3794F95}" type="pres">
      <dgm:prSet presAssocID="{17A9018D-43BC-4344-979C-F97FA928CF06}" presName="linear" presStyleCnt="0">
        <dgm:presLayoutVars>
          <dgm:animLvl val="lvl"/>
          <dgm:resizeHandles val="exact"/>
        </dgm:presLayoutVars>
      </dgm:prSet>
      <dgm:spPr/>
      <dgm:t>
        <a:bodyPr/>
        <a:lstStyle/>
        <a:p>
          <a:endParaRPr lang="tr-TR"/>
        </a:p>
      </dgm:t>
    </dgm:pt>
    <dgm:pt modelId="{0970C673-3527-4718-A178-932A2F347FA3}" type="pres">
      <dgm:prSet presAssocID="{0831EE17-562B-4CFD-99BA-8D666B365A8B}" presName="parentText" presStyleLbl="node1" presStyleIdx="0" presStyleCnt="5">
        <dgm:presLayoutVars>
          <dgm:chMax val="0"/>
          <dgm:bulletEnabled val="1"/>
        </dgm:presLayoutVars>
      </dgm:prSet>
      <dgm:spPr/>
      <dgm:t>
        <a:bodyPr/>
        <a:lstStyle/>
        <a:p>
          <a:endParaRPr lang="tr-TR"/>
        </a:p>
      </dgm:t>
    </dgm:pt>
    <dgm:pt modelId="{6D5BB047-10FB-4A92-B6CF-323490CA9A3F}" type="pres">
      <dgm:prSet presAssocID="{33B3F96A-BC3E-48DC-BA3B-6F9E1CC1F0F3}" presName="spacer" presStyleCnt="0"/>
      <dgm:spPr/>
    </dgm:pt>
    <dgm:pt modelId="{5A1297AA-5B60-48E5-BFF3-83A1CF26ABB7}" type="pres">
      <dgm:prSet presAssocID="{93E53427-A87C-488E-8D67-FB47BA014EE1}" presName="parentText" presStyleLbl="node1" presStyleIdx="1" presStyleCnt="5">
        <dgm:presLayoutVars>
          <dgm:chMax val="0"/>
          <dgm:bulletEnabled val="1"/>
        </dgm:presLayoutVars>
      </dgm:prSet>
      <dgm:spPr/>
      <dgm:t>
        <a:bodyPr/>
        <a:lstStyle/>
        <a:p>
          <a:endParaRPr lang="tr-TR"/>
        </a:p>
      </dgm:t>
    </dgm:pt>
    <dgm:pt modelId="{1845D9A4-1A84-4E4F-B1F0-49D1A2EBB2C3}" type="pres">
      <dgm:prSet presAssocID="{8F867785-BB9C-49FA-9DE4-AFC2C3014316}" presName="spacer" presStyleCnt="0"/>
      <dgm:spPr/>
    </dgm:pt>
    <dgm:pt modelId="{7892E187-CB58-410B-B3F3-0CDFE261C34F}" type="pres">
      <dgm:prSet presAssocID="{63A8BD51-93B8-4BDC-94E4-A3ECBCC81104}" presName="parentText" presStyleLbl="node1" presStyleIdx="2" presStyleCnt="5">
        <dgm:presLayoutVars>
          <dgm:chMax val="0"/>
          <dgm:bulletEnabled val="1"/>
        </dgm:presLayoutVars>
      </dgm:prSet>
      <dgm:spPr/>
      <dgm:t>
        <a:bodyPr/>
        <a:lstStyle/>
        <a:p>
          <a:endParaRPr lang="tr-TR"/>
        </a:p>
      </dgm:t>
    </dgm:pt>
    <dgm:pt modelId="{F1685BE1-F06E-4E2B-B3D4-DFB191D8C147}" type="pres">
      <dgm:prSet presAssocID="{751253CF-DA83-4C9F-9F5E-42A28EE29272}" presName="spacer" presStyleCnt="0"/>
      <dgm:spPr/>
    </dgm:pt>
    <dgm:pt modelId="{5A8D0054-FFC6-41E5-8787-573131451746}" type="pres">
      <dgm:prSet presAssocID="{E71571F9-DB30-4264-993C-9006E75604C3}" presName="parentText" presStyleLbl="node1" presStyleIdx="3" presStyleCnt="5">
        <dgm:presLayoutVars>
          <dgm:chMax val="0"/>
          <dgm:bulletEnabled val="1"/>
        </dgm:presLayoutVars>
      </dgm:prSet>
      <dgm:spPr/>
      <dgm:t>
        <a:bodyPr/>
        <a:lstStyle/>
        <a:p>
          <a:endParaRPr lang="tr-TR"/>
        </a:p>
      </dgm:t>
    </dgm:pt>
    <dgm:pt modelId="{EA326E3E-C702-47A4-8B25-65CDD0D30A99}" type="pres">
      <dgm:prSet presAssocID="{F25D48DF-ACCD-47D4-BE1E-E0D508BC0C4A}" presName="spacer" presStyleCnt="0"/>
      <dgm:spPr/>
    </dgm:pt>
    <dgm:pt modelId="{DA1F5CD1-6C7E-4B43-BD7C-EED55D5E66B6}" type="pres">
      <dgm:prSet presAssocID="{526A2593-83F5-4DF4-BAE0-38D953E930EA}" presName="parentText" presStyleLbl="node1" presStyleIdx="4" presStyleCnt="5">
        <dgm:presLayoutVars>
          <dgm:chMax val="0"/>
          <dgm:bulletEnabled val="1"/>
        </dgm:presLayoutVars>
      </dgm:prSet>
      <dgm:spPr/>
      <dgm:t>
        <a:bodyPr/>
        <a:lstStyle/>
        <a:p>
          <a:endParaRPr lang="tr-TR"/>
        </a:p>
      </dgm:t>
    </dgm:pt>
  </dgm:ptLst>
  <dgm:cxnLst>
    <dgm:cxn modelId="{73B09AA4-308B-4D86-AA79-36AC23DEFFAC}" type="presOf" srcId="{E71571F9-DB30-4264-993C-9006E75604C3}" destId="{5A8D0054-FFC6-41E5-8787-573131451746}" srcOrd="0" destOrd="0" presId="urn:microsoft.com/office/officeart/2005/8/layout/vList2"/>
    <dgm:cxn modelId="{8DD8A55D-1E56-43DA-8129-261271FD39AA}" type="presOf" srcId="{526A2593-83F5-4DF4-BAE0-38D953E930EA}" destId="{DA1F5CD1-6C7E-4B43-BD7C-EED55D5E66B6}" srcOrd="0" destOrd="0" presId="urn:microsoft.com/office/officeart/2005/8/layout/vList2"/>
    <dgm:cxn modelId="{5D047846-6A7D-46D4-8439-45FD09AD402E}" type="presOf" srcId="{17A9018D-43BC-4344-979C-F97FA928CF06}" destId="{1719429D-203C-4A76-9261-A0F2B3794F95}" srcOrd="0" destOrd="0" presId="urn:microsoft.com/office/officeart/2005/8/layout/vList2"/>
    <dgm:cxn modelId="{8DF2337B-D58D-4ED6-B3C8-6FEA0E8CF305}" type="presOf" srcId="{93E53427-A87C-488E-8D67-FB47BA014EE1}" destId="{5A1297AA-5B60-48E5-BFF3-83A1CF26ABB7}" srcOrd="0" destOrd="0" presId="urn:microsoft.com/office/officeart/2005/8/layout/vList2"/>
    <dgm:cxn modelId="{00EE16AF-5E84-454E-9748-93C3E441F73D}" srcId="{17A9018D-43BC-4344-979C-F97FA928CF06}" destId="{526A2593-83F5-4DF4-BAE0-38D953E930EA}" srcOrd="4" destOrd="0" parTransId="{877F59BB-8EBD-48DC-87A4-21D3F3FD23C3}" sibTransId="{4380DF49-88B3-4412-AEE9-5D217F8179A8}"/>
    <dgm:cxn modelId="{2CAA4E40-EB22-423A-8776-C416BDF47DF7}" srcId="{17A9018D-43BC-4344-979C-F97FA928CF06}" destId="{E71571F9-DB30-4264-993C-9006E75604C3}" srcOrd="3" destOrd="0" parTransId="{54F24EC5-9825-4A4C-8E80-18302FDA48BE}" sibTransId="{F25D48DF-ACCD-47D4-BE1E-E0D508BC0C4A}"/>
    <dgm:cxn modelId="{A6D2C98C-FE47-43D9-8E86-510219953F2E}" srcId="{17A9018D-43BC-4344-979C-F97FA928CF06}" destId="{93E53427-A87C-488E-8D67-FB47BA014EE1}" srcOrd="1" destOrd="0" parTransId="{18279780-2296-43A9-8118-3ED9DC971EDA}" sibTransId="{8F867785-BB9C-49FA-9DE4-AFC2C3014316}"/>
    <dgm:cxn modelId="{B7F5B134-0783-497C-8AB3-AE45A042E24D}" srcId="{17A9018D-43BC-4344-979C-F97FA928CF06}" destId="{63A8BD51-93B8-4BDC-94E4-A3ECBCC81104}" srcOrd="2" destOrd="0" parTransId="{C95A3AF0-C57C-4EE6-A750-CF699F178A2C}" sibTransId="{751253CF-DA83-4C9F-9F5E-42A28EE29272}"/>
    <dgm:cxn modelId="{8A1A2FD5-C940-4546-9675-25AD3E7436C5}" type="presOf" srcId="{63A8BD51-93B8-4BDC-94E4-A3ECBCC81104}" destId="{7892E187-CB58-410B-B3F3-0CDFE261C34F}" srcOrd="0" destOrd="0" presId="urn:microsoft.com/office/officeart/2005/8/layout/vList2"/>
    <dgm:cxn modelId="{046BB388-89CE-413E-B312-591B0EA60051}" srcId="{17A9018D-43BC-4344-979C-F97FA928CF06}" destId="{0831EE17-562B-4CFD-99BA-8D666B365A8B}" srcOrd="0" destOrd="0" parTransId="{AD32EA2D-ABD3-4076-B760-A8E5821DCDA6}" sibTransId="{33B3F96A-BC3E-48DC-BA3B-6F9E1CC1F0F3}"/>
    <dgm:cxn modelId="{AAE42EAF-31C0-4796-A070-04A281AEB399}" type="presOf" srcId="{0831EE17-562B-4CFD-99BA-8D666B365A8B}" destId="{0970C673-3527-4718-A178-932A2F347FA3}" srcOrd="0" destOrd="0" presId="urn:microsoft.com/office/officeart/2005/8/layout/vList2"/>
    <dgm:cxn modelId="{8939CFE2-4A6E-4738-972F-76DB22F59AC1}" type="presParOf" srcId="{1719429D-203C-4A76-9261-A0F2B3794F95}" destId="{0970C673-3527-4718-A178-932A2F347FA3}" srcOrd="0" destOrd="0" presId="urn:microsoft.com/office/officeart/2005/8/layout/vList2"/>
    <dgm:cxn modelId="{971B65F8-0436-4F2C-8583-9027D758D86A}" type="presParOf" srcId="{1719429D-203C-4A76-9261-A0F2B3794F95}" destId="{6D5BB047-10FB-4A92-B6CF-323490CA9A3F}" srcOrd="1" destOrd="0" presId="urn:microsoft.com/office/officeart/2005/8/layout/vList2"/>
    <dgm:cxn modelId="{E59F86A1-B1F0-4FD0-B899-75CEAF121EF7}" type="presParOf" srcId="{1719429D-203C-4A76-9261-A0F2B3794F95}" destId="{5A1297AA-5B60-48E5-BFF3-83A1CF26ABB7}" srcOrd="2" destOrd="0" presId="urn:microsoft.com/office/officeart/2005/8/layout/vList2"/>
    <dgm:cxn modelId="{F853BDD2-E701-4AEA-B3B7-8DBFBB9F955C}" type="presParOf" srcId="{1719429D-203C-4A76-9261-A0F2B3794F95}" destId="{1845D9A4-1A84-4E4F-B1F0-49D1A2EBB2C3}" srcOrd="3" destOrd="0" presId="urn:microsoft.com/office/officeart/2005/8/layout/vList2"/>
    <dgm:cxn modelId="{61C3A89D-1CA8-4AAA-BDBA-2A5115E34D9C}" type="presParOf" srcId="{1719429D-203C-4A76-9261-A0F2B3794F95}" destId="{7892E187-CB58-410B-B3F3-0CDFE261C34F}" srcOrd="4" destOrd="0" presId="urn:microsoft.com/office/officeart/2005/8/layout/vList2"/>
    <dgm:cxn modelId="{D8B72289-3E29-4D7F-9FCC-75D04528D99D}" type="presParOf" srcId="{1719429D-203C-4A76-9261-A0F2B3794F95}" destId="{F1685BE1-F06E-4E2B-B3D4-DFB191D8C147}" srcOrd="5" destOrd="0" presId="urn:microsoft.com/office/officeart/2005/8/layout/vList2"/>
    <dgm:cxn modelId="{1692E5C3-13EF-48ED-A51F-C257568D9867}" type="presParOf" srcId="{1719429D-203C-4A76-9261-A0F2B3794F95}" destId="{5A8D0054-FFC6-41E5-8787-573131451746}" srcOrd="6" destOrd="0" presId="urn:microsoft.com/office/officeart/2005/8/layout/vList2"/>
    <dgm:cxn modelId="{48FAF051-199E-4487-8950-ABC274A3E70B}" type="presParOf" srcId="{1719429D-203C-4A76-9261-A0F2B3794F95}" destId="{EA326E3E-C702-47A4-8B25-65CDD0D30A99}" srcOrd="7" destOrd="0" presId="urn:microsoft.com/office/officeart/2005/8/layout/vList2"/>
    <dgm:cxn modelId="{B65B5272-A808-4C83-8D27-CBC101B4EA65}" type="presParOf" srcId="{1719429D-203C-4A76-9261-A0F2B3794F95}" destId="{DA1F5CD1-6C7E-4B43-BD7C-EED55D5E66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6950E-AA53-4C10-B23D-8647895E0E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89CF374-A2DC-4481-A1E5-BCE06FB85AC0}">
      <dgm:prSet/>
      <dgm:spPr>
        <a:solidFill>
          <a:srgbClr val="000080"/>
        </a:solidFill>
      </dgm:spPr>
      <dgm:t>
        <a:bodyPr/>
        <a:lstStyle/>
        <a:p>
          <a:pPr rtl="0"/>
          <a:r>
            <a:rPr lang="tr-TR" b="1" dirty="0" smtClean="0"/>
            <a:t>Zorunlu bildirime tabi olan yüksek meblağlar, çok sayıda ayrı bankaya veya aynı bankanın çok sayıda şubesine, yine çok sayıda kişi aracılığıyla yatırılarak bildirim zorunluluğundan kaçılmakta, daha sonra ayrı hesaplar dışarıda tek bir hesaba aktarılmaktadır</a:t>
          </a:r>
          <a:endParaRPr lang="tr-TR" dirty="0"/>
        </a:p>
      </dgm:t>
    </dgm:pt>
    <dgm:pt modelId="{3911668D-437F-4869-B993-E496D0857160}" type="parTrans" cxnId="{80852C06-BAA5-4894-A9FB-2189BAECF19B}">
      <dgm:prSet/>
      <dgm:spPr/>
      <dgm:t>
        <a:bodyPr/>
        <a:lstStyle/>
        <a:p>
          <a:endParaRPr lang="tr-TR"/>
        </a:p>
      </dgm:t>
    </dgm:pt>
    <dgm:pt modelId="{D03ED8E6-A6AF-4E1E-8D36-E1DE9FB85DBE}" type="sibTrans" cxnId="{80852C06-BAA5-4894-A9FB-2189BAECF19B}">
      <dgm:prSet/>
      <dgm:spPr/>
      <dgm:t>
        <a:bodyPr/>
        <a:lstStyle/>
        <a:p>
          <a:endParaRPr lang="tr-TR"/>
        </a:p>
      </dgm:t>
    </dgm:pt>
    <dgm:pt modelId="{43E899B9-2339-4B8D-8F50-67EE00EBFC86}" type="pres">
      <dgm:prSet presAssocID="{FCA6950E-AA53-4C10-B23D-8647895E0E6C}" presName="linear" presStyleCnt="0">
        <dgm:presLayoutVars>
          <dgm:animLvl val="lvl"/>
          <dgm:resizeHandles val="exact"/>
        </dgm:presLayoutVars>
      </dgm:prSet>
      <dgm:spPr/>
      <dgm:t>
        <a:bodyPr/>
        <a:lstStyle/>
        <a:p>
          <a:endParaRPr lang="tr-TR"/>
        </a:p>
      </dgm:t>
    </dgm:pt>
    <dgm:pt modelId="{363EA370-EA2D-4EC0-B456-92EB0D66FD6F}" type="pres">
      <dgm:prSet presAssocID="{089CF374-A2DC-4481-A1E5-BCE06FB85AC0}" presName="parentText" presStyleLbl="node1" presStyleIdx="0" presStyleCnt="1" custLinFactNeighborY="-2670">
        <dgm:presLayoutVars>
          <dgm:chMax val="0"/>
          <dgm:bulletEnabled val="1"/>
        </dgm:presLayoutVars>
      </dgm:prSet>
      <dgm:spPr/>
      <dgm:t>
        <a:bodyPr/>
        <a:lstStyle/>
        <a:p>
          <a:endParaRPr lang="tr-TR"/>
        </a:p>
      </dgm:t>
    </dgm:pt>
  </dgm:ptLst>
  <dgm:cxnLst>
    <dgm:cxn modelId="{80852C06-BAA5-4894-A9FB-2189BAECF19B}" srcId="{FCA6950E-AA53-4C10-B23D-8647895E0E6C}" destId="{089CF374-A2DC-4481-A1E5-BCE06FB85AC0}" srcOrd="0" destOrd="0" parTransId="{3911668D-437F-4869-B993-E496D0857160}" sibTransId="{D03ED8E6-A6AF-4E1E-8D36-E1DE9FB85DBE}"/>
    <dgm:cxn modelId="{A2ECDDF8-BEBC-4CF9-9D75-D5A9378C1B23}" type="presOf" srcId="{089CF374-A2DC-4481-A1E5-BCE06FB85AC0}" destId="{363EA370-EA2D-4EC0-B456-92EB0D66FD6F}" srcOrd="0" destOrd="0" presId="urn:microsoft.com/office/officeart/2005/8/layout/vList2"/>
    <dgm:cxn modelId="{A4405325-399C-49AF-90F2-66EF7F8E81CD}" type="presOf" srcId="{FCA6950E-AA53-4C10-B23D-8647895E0E6C}" destId="{43E899B9-2339-4B8D-8F50-67EE00EBFC86}" srcOrd="0" destOrd="0" presId="urn:microsoft.com/office/officeart/2005/8/layout/vList2"/>
    <dgm:cxn modelId="{04CEBE3B-7105-4AD3-B35D-9B013AA40451}" type="presParOf" srcId="{43E899B9-2339-4B8D-8F50-67EE00EBFC86}" destId="{363EA370-EA2D-4EC0-B456-92EB0D66FD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19187E-E674-4F74-BB2D-1FF19783577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B0026DB3-F957-4A82-B302-4D977FE0FE9B}" type="pres">
      <dgm:prSet presAssocID="{B419187E-E674-4F74-BB2D-1FF19783577E}" presName="Name0" presStyleCnt="0">
        <dgm:presLayoutVars>
          <dgm:chPref val="3"/>
          <dgm:dir/>
          <dgm:animLvl val="lvl"/>
          <dgm:resizeHandles/>
        </dgm:presLayoutVars>
      </dgm:prSet>
      <dgm:spPr/>
      <dgm:t>
        <a:bodyPr/>
        <a:lstStyle/>
        <a:p>
          <a:endParaRPr lang="tr-TR"/>
        </a:p>
      </dgm:t>
    </dgm:pt>
  </dgm:ptLst>
  <dgm:cxnLst>
    <dgm:cxn modelId="{39F75BA0-B3BF-41B9-A368-7569A00D8F88}" type="presOf" srcId="{B419187E-E674-4F74-BB2D-1FF19783577E}" destId="{B0026DB3-F957-4A82-B302-4D977FE0FE9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FDEA2F-41C4-4E2D-BDAE-E75AD7CD50A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CC330D82-1A0F-4FE5-9143-4E71EF798D78}">
      <dgm:prSet/>
      <dgm:spPr>
        <a:solidFill>
          <a:srgbClr val="000080"/>
        </a:solidFill>
        <a:ln>
          <a:solidFill>
            <a:schemeClr val="accent3">
              <a:lumMod val="60000"/>
              <a:lumOff val="40000"/>
            </a:schemeClr>
          </a:solidFill>
        </a:ln>
      </dgm:spPr>
      <dgm:t>
        <a:bodyPr/>
        <a:lstStyle/>
        <a:p>
          <a:pPr rtl="0"/>
          <a:r>
            <a:rPr lang="tr-TR" b="1" dirty="0" smtClean="0"/>
            <a:t>Bu yöntemde pizzacı veya benzin istasyonu gibi nakit para akışının yoğun olduğu işyerleri kurulur. Bu işyerleri gerçekten faal olarak çalışan bir yer olabileceği gibi bürosu olan ama iş yapmayan bir şirket de olabilir. Bu tür işyerlerinin seçilmesinin nedeni bunların muhasebe denetimlerinin yapılmasının oldukça zor olmasıdır. Böylece yasa dışı kaynaklardan  gelen fonlar bu işyerlerinden elde edilen gelirlerle karıştırılabilir.</a:t>
          </a:r>
          <a:endParaRPr lang="tr-TR" b="1" dirty="0"/>
        </a:p>
      </dgm:t>
    </dgm:pt>
    <dgm:pt modelId="{EAA08087-5CB5-45BB-AD0B-1CE834EC10C5}" type="parTrans" cxnId="{025B77E2-7933-4BFB-B1F5-2AE4DF6DBDDB}">
      <dgm:prSet/>
      <dgm:spPr/>
      <dgm:t>
        <a:bodyPr/>
        <a:lstStyle/>
        <a:p>
          <a:endParaRPr lang="tr-TR"/>
        </a:p>
      </dgm:t>
    </dgm:pt>
    <dgm:pt modelId="{3A2C9A6C-9C2A-4001-807B-81D45E794838}" type="sibTrans" cxnId="{025B77E2-7933-4BFB-B1F5-2AE4DF6DBDDB}">
      <dgm:prSet/>
      <dgm:spPr/>
      <dgm:t>
        <a:bodyPr/>
        <a:lstStyle/>
        <a:p>
          <a:endParaRPr lang="tr-TR"/>
        </a:p>
      </dgm:t>
    </dgm:pt>
    <dgm:pt modelId="{B47AAADB-0A6B-45FD-9B62-7C35764F6B04}" type="pres">
      <dgm:prSet presAssocID="{00FDEA2F-41C4-4E2D-BDAE-E75AD7CD50A6}" presName="linearFlow" presStyleCnt="0">
        <dgm:presLayoutVars>
          <dgm:dir/>
          <dgm:resizeHandles val="exact"/>
        </dgm:presLayoutVars>
      </dgm:prSet>
      <dgm:spPr/>
      <dgm:t>
        <a:bodyPr/>
        <a:lstStyle/>
        <a:p>
          <a:endParaRPr lang="tr-TR"/>
        </a:p>
      </dgm:t>
    </dgm:pt>
    <dgm:pt modelId="{2E881454-01D8-4CD6-980B-A3A0E9567903}" type="pres">
      <dgm:prSet presAssocID="{CC330D82-1A0F-4FE5-9143-4E71EF798D78}" presName="composite" presStyleCnt="0"/>
      <dgm:spPr/>
    </dgm:pt>
    <dgm:pt modelId="{660D5F04-4875-44B3-9310-344108B1DC78}" type="pres">
      <dgm:prSet presAssocID="{CC330D82-1A0F-4FE5-9143-4E71EF798D78}" presName="imgShp" presStyleLbl="fgImgPlace1" presStyleIdx="0" presStyleCnt="1" custScaleX="140196" custScaleY="124378" custLinFactNeighborX="-8732" custLinFactNeighborY="-88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tr-TR"/>
        </a:p>
      </dgm:t>
    </dgm:pt>
    <dgm:pt modelId="{6BC67FCA-48B5-4E76-9DE6-FA54BB37F001}" type="pres">
      <dgm:prSet presAssocID="{CC330D82-1A0F-4FE5-9143-4E71EF798D78}" presName="txShp" presStyleLbl="node1" presStyleIdx="0" presStyleCnt="1">
        <dgm:presLayoutVars>
          <dgm:bulletEnabled val="1"/>
        </dgm:presLayoutVars>
      </dgm:prSet>
      <dgm:spPr/>
      <dgm:t>
        <a:bodyPr/>
        <a:lstStyle/>
        <a:p>
          <a:endParaRPr lang="tr-TR"/>
        </a:p>
      </dgm:t>
    </dgm:pt>
  </dgm:ptLst>
  <dgm:cxnLst>
    <dgm:cxn modelId="{7E88826A-B607-4B40-80C2-7C8672F71A28}" type="presOf" srcId="{CC330D82-1A0F-4FE5-9143-4E71EF798D78}" destId="{6BC67FCA-48B5-4E76-9DE6-FA54BB37F001}" srcOrd="0" destOrd="0" presId="urn:microsoft.com/office/officeart/2005/8/layout/vList3"/>
    <dgm:cxn modelId="{025B77E2-7933-4BFB-B1F5-2AE4DF6DBDDB}" srcId="{00FDEA2F-41C4-4E2D-BDAE-E75AD7CD50A6}" destId="{CC330D82-1A0F-4FE5-9143-4E71EF798D78}" srcOrd="0" destOrd="0" parTransId="{EAA08087-5CB5-45BB-AD0B-1CE834EC10C5}" sibTransId="{3A2C9A6C-9C2A-4001-807B-81D45E794838}"/>
    <dgm:cxn modelId="{CD78FDEB-0C5A-4145-A270-F71196D10E86}" type="presOf" srcId="{00FDEA2F-41C4-4E2D-BDAE-E75AD7CD50A6}" destId="{B47AAADB-0A6B-45FD-9B62-7C35764F6B04}" srcOrd="0" destOrd="0" presId="urn:microsoft.com/office/officeart/2005/8/layout/vList3"/>
    <dgm:cxn modelId="{9186961B-7A8F-4F66-8682-29EA92DA3FA0}" type="presParOf" srcId="{B47AAADB-0A6B-45FD-9B62-7C35764F6B04}" destId="{2E881454-01D8-4CD6-980B-A3A0E9567903}" srcOrd="0" destOrd="0" presId="urn:microsoft.com/office/officeart/2005/8/layout/vList3"/>
    <dgm:cxn modelId="{5EB3B2D0-C1E1-47F5-B6A0-E7B4AC4FF48F}" type="presParOf" srcId="{2E881454-01D8-4CD6-980B-A3A0E9567903}" destId="{660D5F04-4875-44B3-9310-344108B1DC78}" srcOrd="0" destOrd="0" presId="urn:microsoft.com/office/officeart/2005/8/layout/vList3"/>
    <dgm:cxn modelId="{600C2E78-6403-41B4-AA8E-904CD40A4F73}" type="presParOf" srcId="{2E881454-01D8-4CD6-980B-A3A0E9567903}" destId="{6BC67FCA-48B5-4E76-9DE6-FA54BB37F0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D8BEA-9FF5-4113-A701-52B1E0DD6D8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70A9FE4B-ACE7-4961-8156-970E3CA1FFB9}">
      <dgm:prSet custT="1"/>
      <dgm:spPr>
        <a:solidFill>
          <a:srgbClr val="000080"/>
        </a:solidFill>
        <a:ln>
          <a:solidFill>
            <a:srgbClr val="000080"/>
          </a:solidFill>
        </a:ln>
      </dgm:spPr>
      <dgm:t>
        <a:bodyPr/>
        <a:lstStyle/>
        <a:p>
          <a:pPr rtl="0"/>
          <a:r>
            <a:rPr lang="tr-TR" sz="3100" dirty="0" smtClean="0"/>
            <a:t> </a:t>
          </a:r>
          <a:r>
            <a:rPr lang="tr-TR" sz="4500" dirty="0" smtClean="0"/>
            <a:t>Yasadışı yollardan elde edilen ve kaynağını suç oluşturan gelir </a:t>
          </a:r>
          <a:endParaRPr lang="tr-TR" sz="4500" dirty="0"/>
        </a:p>
      </dgm:t>
    </dgm:pt>
    <dgm:pt modelId="{AECAB0F5-9ACC-45FE-8F33-2879185C84B0}" type="parTrans" cxnId="{DA21D7CD-61C3-462A-B8BC-7D6BD10A8486}">
      <dgm:prSet/>
      <dgm:spPr/>
      <dgm:t>
        <a:bodyPr/>
        <a:lstStyle/>
        <a:p>
          <a:endParaRPr lang="tr-TR"/>
        </a:p>
      </dgm:t>
    </dgm:pt>
    <dgm:pt modelId="{EFC3F790-33DA-4547-8FC0-A8446704E2F2}" type="sibTrans" cxnId="{DA21D7CD-61C3-462A-B8BC-7D6BD10A8486}">
      <dgm:prSet/>
      <dgm:spPr/>
      <dgm:t>
        <a:bodyPr/>
        <a:lstStyle/>
        <a:p>
          <a:endParaRPr lang="tr-TR"/>
        </a:p>
      </dgm:t>
    </dgm:pt>
    <dgm:pt modelId="{F0EBC868-B48E-45FF-AF58-FE2311CE1ED6}" type="pres">
      <dgm:prSet presAssocID="{EC6D8BEA-9FF5-4113-A701-52B1E0DD6D87}" presName="linear" presStyleCnt="0">
        <dgm:presLayoutVars>
          <dgm:animLvl val="lvl"/>
          <dgm:resizeHandles val="exact"/>
        </dgm:presLayoutVars>
      </dgm:prSet>
      <dgm:spPr/>
      <dgm:t>
        <a:bodyPr/>
        <a:lstStyle/>
        <a:p>
          <a:endParaRPr lang="tr-TR"/>
        </a:p>
      </dgm:t>
    </dgm:pt>
    <dgm:pt modelId="{A09B2534-0C6C-4358-BE5B-3E979C8E631C}" type="pres">
      <dgm:prSet presAssocID="{70A9FE4B-ACE7-4961-8156-970E3CA1FFB9}" presName="parentText" presStyleLbl="node1" presStyleIdx="0" presStyleCnt="1" custScaleY="134541" custLinFactNeighborX="71" custLinFactNeighborY="-7819">
        <dgm:presLayoutVars>
          <dgm:chMax val="0"/>
          <dgm:bulletEnabled val="1"/>
        </dgm:presLayoutVars>
      </dgm:prSet>
      <dgm:spPr/>
      <dgm:t>
        <a:bodyPr/>
        <a:lstStyle/>
        <a:p>
          <a:endParaRPr lang="tr-TR"/>
        </a:p>
      </dgm:t>
    </dgm:pt>
  </dgm:ptLst>
  <dgm:cxnLst>
    <dgm:cxn modelId="{DA1E4C55-3F44-4B22-8DA9-D2C3FDF50389}" type="presOf" srcId="{70A9FE4B-ACE7-4961-8156-970E3CA1FFB9}" destId="{A09B2534-0C6C-4358-BE5B-3E979C8E631C}" srcOrd="0" destOrd="0" presId="urn:microsoft.com/office/officeart/2005/8/layout/vList2"/>
    <dgm:cxn modelId="{DA21D7CD-61C3-462A-B8BC-7D6BD10A8486}" srcId="{EC6D8BEA-9FF5-4113-A701-52B1E0DD6D87}" destId="{70A9FE4B-ACE7-4961-8156-970E3CA1FFB9}" srcOrd="0" destOrd="0" parTransId="{AECAB0F5-9ACC-45FE-8F33-2879185C84B0}" sibTransId="{EFC3F790-33DA-4547-8FC0-A8446704E2F2}"/>
    <dgm:cxn modelId="{EDDD751C-5610-47B4-8067-A7BB30A88B3D}" type="presOf" srcId="{EC6D8BEA-9FF5-4113-A701-52B1E0DD6D87}" destId="{F0EBC868-B48E-45FF-AF58-FE2311CE1ED6}" srcOrd="0" destOrd="0" presId="urn:microsoft.com/office/officeart/2005/8/layout/vList2"/>
    <dgm:cxn modelId="{9666A64F-FCBA-48A7-826F-9930C95C768F}" type="presParOf" srcId="{F0EBC868-B48E-45FF-AF58-FE2311CE1ED6}" destId="{A09B2534-0C6C-4358-BE5B-3E979C8E63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33DC780-7E28-4BD8-B2B1-792077A77A9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9C06B2B7-E190-4BE0-9FAE-BEA963E3FB93}" type="pres">
      <dgm:prSet presAssocID="{833DC780-7E28-4BD8-B2B1-792077A77A90}" presName="Name0" presStyleCnt="0">
        <dgm:presLayoutVars>
          <dgm:chPref val="3"/>
          <dgm:dir/>
          <dgm:animLvl val="lvl"/>
          <dgm:resizeHandles/>
        </dgm:presLayoutVars>
      </dgm:prSet>
      <dgm:spPr/>
      <dgm:t>
        <a:bodyPr/>
        <a:lstStyle/>
        <a:p>
          <a:endParaRPr lang="tr-TR"/>
        </a:p>
      </dgm:t>
    </dgm:pt>
  </dgm:ptLst>
  <dgm:cxnLst>
    <dgm:cxn modelId="{E2985F3A-9F39-4B2B-B4DD-F97DB9C62D78}" type="presOf" srcId="{833DC780-7E28-4BD8-B2B1-792077A77A90}" destId="{9C06B2B7-E190-4BE0-9FAE-BEA963E3FB9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EAC25-0463-4014-933E-8FBD5F10A116}"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tr-TR"/>
        </a:p>
      </dgm:t>
    </dgm:pt>
    <dgm:pt modelId="{77E8D1F6-1369-4BF1-B3B8-BC8A6E41E96E}">
      <dgm:prSet custT="1"/>
      <dgm:spPr>
        <a:solidFill>
          <a:srgbClr val="000080"/>
        </a:solidFill>
      </dgm:spPr>
      <dgm:t>
        <a:bodyPr/>
        <a:lstStyle/>
        <a:p>
          <a:pPr algn="ctr" rtl="0"/>
          <a:r>
            <a:rPr lang="tr-TR" sz="2400" b="1" dirty="0" smtClean="0">
              <a:solidFill>
                <a:schemeClr val="bg1"/>
              </a:solidFill>
            </a:rPr>
            <a:t>Kanun dışı yollardan kazanılan gelirin, değerini mümkün olduğunca koruyarak, yetkililerin dikkatini çekmeyecek ve kullanılabilirliğini arttıracak şekilde gizlenerek veya kanuni gerekçe kazandırılarak başka varlıklara dönüştürülmesi</a:t>
          </a:r>
          <a:endParaRPr lang="tr-TR" sz="2400" b="1" dirty="0">
            <a:solidFill>
              <a:schemeClr val="bg1"/>
            </a:solidFill>
          </a:endParaRPr>
        </a:p>
      </dgm:t>
    </dgm:pt>
    <dgm:pt modelId="{14A9A10A-3364-4718-919F-DBBA806C718C}" type="parTrans" cxnId="{3B140AD1-6620-4041-AD5A-87538AD153B6}">
      <dgm:prSet/>
      <dgm:spPr/>
      <dgm:t>
        <a:bodyPr/>
        <a:lstStyle/>
        <a:p>
          <a:endParaRPr lang="tr-TR"/>
        </a:p>
      </dgm:t>
    </dgm:pt>
    <dgm:pt modelId="{79180290-4DE6-43AC-838F-7F67C2779A82}" type="sibTrans" cxnId="{3B140AD1-6620-4041-AD5A-87538AD153B6}">
      <dgm:prSet/>
      <dgm:spPr/>
      <dgm:t>
        <a:bodyPr/>
        <a:lstStyle/>
        <a:p>
          <a:endParaRPr lang="tr-TR"/>
        </a:p>
      </dgm:t>
    </dgm:pt>
    <dgm:pt modelId="{305FD46C-B32B-43D6-9B98-5AAAE2E8F9B0}" type="pres">
      <dgm:prSet presAssocID="{407EAC25-0463-4014-933E-8FBD5F10A116}" presName="cycle" presStyleCnt="0">
        <dgm:presLayoutVars>
          <dgm:dir/>
          <dgm:resizeHandles val="exact"/>
        </dgm:presLayoutVars>
      </dgm:prSet>
      <dgm:spPr/>
      <dgm:t>
        <a:bodyPr/>
        <a:lstStyle/>
        <a:p>
          <a:endParaRPr lang="tr-TR"/>
        </a:p>
      </dgm:t>
    </dgm:pt>
    <dgm:pt modelId="{0CE1EAA9-FCFB-4BEC-B0D0-8FBD409C03D2}" type="pres">
      <dgm:prSet presAssocID="{77E8D1F6-1369-4BF1-B3B8-BC8A6E41E96E}" presName="node" presStyleLbl="node1" presStyleIdx="0" presStyleCnt="1" custScaleX="169541" custScaleY="100377" custRadScaleRad="116437" custRadScaleInc="31">
        <dgm:presLayoutVars>
          <dgm:bulletEnabled val="1"/>
        </dgm:presLayoutVars>
      </dgm:prSet>
      <dgm:spPr/>
      <dgm:t>
        <a:bodyPr/>
        <a:lstStyle/>
        <a:p>
          <a:endParaRPr lang="tr-TR"/>
        </a:p>
      </dgm:t>
    </dgm:pt>
  </dgm:ptLst>
  <dgm:cxnLst>
    <dgm:cxn modelId="{081CF3D2-4039-4988-A866-38C007D37543}" type="presOf" srcId="{77E8D1F6-1369-4BF1-B3B8-BC8A6E41E96E}" destId="{0CE1EAA9-FCFB-4BEC-B0D0-8FBD409C03D2}" srcOrd="0" destOrd="0" presId="urn:microsoft.com/office/officeart/2005/8/layout/cycle2"/>
    <dgm:cxn modelId="{93584493-DB07-4251-B4AA-BD85606657D9}" type="presOf" srcId="{407EAC25-0463-4014-933E-8FBD5F10A116}" destId="{305FD46C-B32B-43D6-9B98-5AAAE2E8F9B0}" srcOrd="0" destOrd="0" presId="urn:microsoft.com/office/officeart/2005/8/layout/cycle2"/>
    <dgm:cxn modelId="{3B140AD1-6620-4041-AD5A-87538AD153B6}" srcId="{407EAC25-0463-4014-933E-8FBD5F10A116}" destId="{77E8D1F6-1369-4BF1-B3B8-BC8A6E41E96E}" srcOrd="0" destOrd="0" parTransId="{14A9A10A-3364-4718-919F-DBBA806C718C}" sibTransId="{79180290-4DE6-43AC-838F-7F67C2779A82}"/>
    <dgm:cxn modelId="{F15952F2-D467-492A-9F4B-6D9E616EA2D9}" type="presParOf" srcId="{305FD46C-B32B-43D6-9B98-5AAAE2E8F9B0}" destId="{0CE1EAA9-FCFB-4BEC-B0D0-8FBD409C03D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0AE6D-4245-4B3E-A38F-6DD70B4E0F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0EC6AD74-D491-4B28-B13A-DE22631CC6FE}">
      <dgm:prSet phldrT="[Metin]"/>
      <dgm:spPr>
        <a:solidFill>
          <a:srgbClr val="000080"/>
        </a:solidFill>
      </dgm:spPr>
      <dgm:t>
        <a:bodyPr/>
        <a:lstStyle/>
        <a:p>
          <a:r>
            <a:rPr lang="tr-TR" b="1" dirty="0" smtClean="0"/>
            <a:t>BİR SUÇ İŞLENMİŞ (</a:t>
          </a:r>
          <a:r>
            <a:rPr lang="tr-TR" b="1" i="1" u="sng" dirty="0" smtClean="0"/>
            <a:t>ÖNCÜL SUÇ</a:t>
          </a:r>
          <a:r>
            <a:rPr lang="tr-TR" b="1" dirty="0" smtClean="0"/>
            <a:t>)</a:t>
          </a:r>
          <a:endParaRPr lang="tr-TR" b="1" dirty="0"/>
        </a:p>
      </dgm:t>
    </dgm:pt>
    <dgm:pt modelId="{09544696-7897-4142-BA82-9ED10F8B4E8C}" type="parTrans" cxnId="{E89C9AF0-56DA-4320-80A7-914F20BCFD87}">
      <dgm:prSet/>
      <dgm:spPr/>
      <dgm:t>
        <a:bodyPr/>
        <a:lstStyle/>
        <a:p>
          <a:endParaRPr lang="tr-TR"/>
        </a:p>
      </dgm:t>
    </dgm:pt>
    <dgm:pt modelId="{DF304D7C-5CA0-4881-891F-05706C99CE4F}" type="sibTrans" cxnId="{E89C9AF0-56DA-4320-80A7-914F20BCFD87}">
      <dgm:prSet>
        <dgm:style>
          <a:lnRef idx="1">
            <a:schemeClr val="accent2"/>
          </a:lnRef>
          <a:fillRef idx="3">
            <a:schemeClr val="accent2"/>
          </a:fillRef>
          <a:effectRef idx="2">
            <a:schemeClr val="accent2"/>
          </a:effectRef>
          <a:fontRef idx="minor">
            <a:schemeClr val="lt1"/>
          </a:fontRef>
        </dgm:style>
      </dgm:prSet>
      <dgm:spPr>
        <a:solidFill>
          <a:srgbClr val="FFFF00"/>
        </a:solidFill>
        <a:ln>
          <a:solidFill>
            <a:srgbClr val="000080"/>
          </a:solidFill>
        </a:ln>
      </dgm:spPr>
      <dgm:t>
        <a:bodyPr/>
        <a:lstStyle/>
        <a:p>
          <a:endParaRPr lang="tr-TR" dirty="0"/>
        </a:p>
      </dgm:t>
    </dgm:pt>
    <dgm:pt modelId="{7B83BDD4-3185-4F18-8ED4-D8686FBFFE23}">
      <dgm:prSet phldrT="[Metin]"/>
      <dgm:spPr>
        <a:solidFill>
          <a:srgbClr val="000080"/>
        </a:solidFill>
      </dgm:spPr>
      <dgm:t>
        <a:bodyPr/>
        <a:lstStyle/>
        <a:p>
          <a:r>
            <a:rPr lang="tr-TR" b="1" dirty="0" smtClean="0"/>
            <a:t>BU SUÇ SONUCUNDA HERHANGİ BİR EKONOMİK DEĞER ELDE EDİLMİŞ(</a:t>
          </a:r>
          <a:r>
            <a:rPr lang="tr-TR" b="1" i="1" u="sng" dirty="0" smtClean="0"/>
            <a:t>SUÇ GELİRİ</a:t>
          </a:r>
          <a:r>
            <a:rPr lang="tr-TR" b="1" dirty="0" smtClean="0"/>
            <a:t>)</a:t>
          </a:r>
          <a:endParaRPr lang="tr-TR" b="1" dirty="0"/>
        </a:p>
      </dgm:t>
    </dgm:pt>
    <dgm:pt modelId="{05B7F6B8-92C5-4237-9032-E9BF7DC6765E}" type="parTrans" cxnId="{DE587EC1-D872-4F5D-872D-A65F47260661}">
      <dgm:prSet/>
      <dgm:spPr/>
      <dgm:t>
        <a:bodyPr/>
        <a:lstStyle/>
        <a:p>
          <a:endParaRPr lang="tr-TR"/>
        </a:p>
      </dgm:t>
    </dgm:pt>
    <dgm:pt modelId="{F5395FBC-3676-4337-88AD-B952D665C3C3}" type="sibTrans" cxnId="{DE587EC1-D872-4F5D-872D-A65F47260661}">
      <dgm:prSet>
        <dgm:style>
          <a:lnRef idx="1">
            <a:schemeClr val="accent2"/>
          </a:lnRef>
          <a:fillRef idx="3">
            <a:schemeClr val="accent2"/>
          </a:fillRef>
          <a:effectRef idx="2">
            <a:schemeClr val="accent2"/>
          </a:effectRef>
          <a:fontRef idx="minor">
            <a:schemeClr val="lt1"/>
          </a:fontRef>
        </dgm:style>
      </dgm:prSet>
      <dgm:spPr>
        <a:solidFill>
          <a:srgbClr val="FFFF00"/>
        </a:solidFill>
        <a:ln>
          <a:solidFill>
            <a:srgbClr val="000080"/>
          </a:solidFill>
        </a:ln>
      </dgm:spPr>
      <dgm:t>
        <a:bodyPr/>
        <a:lstStyle/>
        <a:p>
          <a:endParaRPr lang="tr-TR" dirty="0"/>
        </a:p>
      </dgm:t>
    </dgm:pt>
    <dgm:pt modelId="{1B794FE4-143E-4AE4-83FC-CE148C6E42D3}">
      <dgm:prSet/>
      <dgm:spPr>
        <a:solidFill>
          <a:srgbClr val="000080"/>
        </a:solidFill>
      </dgm:spPr>
      <dgm:t>
        <a:bodyPr/>
        <a:lstStyle/>
        <a:p>
          <a:r>
            <a:rPr lang="tr-TR" b="1" dirty="0" smtClean="0">
              <a:solidFill>
                <a:schemeClr val="bg1"/>
              </a:solidFill>
            </a:rPr>
            <a:t>BU EKONOMİK DEĞERLERİ YASADIŞI NİTELİKTEN ÇIKARIP BUNLARA YASAL GÖRÜNÜM KAZANDIRMAYA YÖNELİK FİİLLERİN İŞLENMİŞ</a:t>
          </a:r>
          <a:endParaRPr lang="tr-TR" b="1" u="sng" dirty="0">
            <a:solidFill>
              <a:schemeClr val="bg1"/>
            </a:solidFill>
          </a:endParaRPr>
        </a:p>
      </dgm:t>
    </dgm:pt>
    <dgm:pt modelId="{E8ABC544-3AD0-4D54-A7B6-16F46A0B41F7}" type="parTrans" cxnId="{54E69B4D-D082-411C-A4A7-FCB16577425C}">
      <dgm:prSet/>
      <dgm:spPr/>
      <dgm:t>
        <a:bodyPr/>
        <a:lstStyle/>
        <a:p>
          <a:endParaRPr lang="tr-TR"/>
        </a:p>
      </dgm:t>
    </dgm:pt>
    <dgm:pt modelId="{725A6E6C-AAD0-45AA-A20D-75FFCBF9A208}" type="sibTrans" cxnId="{54E69B4D-D082-411C-A4A7-FCB16577425C}">
      <dgm:prSet/>
      <dgm:spPr/>
      <dgm:t>
        <a:bodyPr/>
        <a:lstStyle/>
        <a:p>
          <a:endParaRPr lang="tr-TR"/>
        </a:p>
      </dgm:t>
    </dgm:pt>
    <dgm:pt modelId="{63C05292-0BBD-4E1D-A99B-B7049B9BDF3F}" type="pres">
      <dgm:prSet presAssocID="{3C70AE6D-4245-4B3E-A38F-6DD70B4E0FEB}" presName="outerComposite" presStyleCnt="0">
        <dgm:presLayoutVars>
          <dgm:chMax val="5"/>
          <dgm:dir/>
          <dgm:resizeHandles val="exact"/>
        </dgm:presLayoutVars>
      </dgm:prSet>
      <dgm:spPr/>
      <dgm:t>
        <a:bodyPr/>
        <a:lstStyle/>
        <a:p>
          <a:endParaRPr lang="tr-TR"/>
        </a:p>
      </dgm:t>
    </dgm:pt>
    <dgm:pt modelId="{CCC7571E-153A-488B-B1F3-E53B5C17BFB5}" type="pres">
      <dgm:prSet presAssocID="{3C70AE6D-4245-4B3E-A38F-6DD70B4E0FEB}" presName="dummyMaxCanvas" presStyleCnt="0">
        <dgm:presLayoutVars/>
      </dgm:prSet>
      <dgm:spPr/>
    </dgm:pt>
    <dgm:pt modelId="{C62AFDBD-1B09-4995-B21B-576956647E9F}" type="pres">
      <dgm:prSet presAssocID="{3C70AE6D-4245-4B3E-A38F-6DD70B4E0FEB}" presName="ThreeNodes_1" presStyleLbl="node1" presStyleIdx="0" presStyleCnt="3" custScaleY="40625" custLinFactNeighborX="2574" custLinFactNeighborY="73549">
        <dgm:presLayoutVars>
          <dgm:bulletEnabled val="1"/>
        </dgm:presLayoutVars>
      </dgm:prSet>
      <dgm:spPr/>
      <dgm:t>
        <a:bodyPr/>
        <a:lstStyle/>
        <a:p>
          <a:endParaRPr lang="tr-TR"/>
        </a:p>
      </dgm:t>
    </dgm:pt>
    <dgm:pt modelId="{FFBEA2C9-0197-48FE-A0D7-A0E4A3A4EF9A}" type="pres">
      <dgm:prSet presAssocID="{3C70AE6D-4245-4B3E-A38F-6DD70B4E0FEB}" presName="ThreeNodes_2" presStyleLbl="node1" presStyleIdx="1" presStyleCnt="3" custScaleY="55125" custLinFactNeighborX="3044" custLinFactNeighborY="15750">
        <dgm:presLayoutVars>
          <dgm:bulletEnabled val="1"/>
        </dgm:presLayoutVars>
      </dgm:prSet>
      <dgm:spPr/>
      <dgm:t>
        <a:bodyPr/>
        <a:lstStyle/>
        <a:p>
          <a:endParaRPr lang="tr-TR"/>
        </a:p>
      </dgm:t>
    </dgm:pt>
    <dgm:pt modelId="{A09ED494-5AF7-43CB-B29A-BC671A1B3B83}" type="pres">
      <dgm:prSet presAssocID="{3C70AE6D-4245-4B3E-A38F-6DD70B4E0FEB}" presName="ThreeNodes_3" presStyleLbl="node1" presStyleIdx="2" presStyleCnt="3" custScaleY="49042" custLinFactNeighborX="-1418" custLinFactNeighborY="-40981">
        <dgm:presLayoutVars>
          <dgm:bulletEnabled val="1"/>
        </dgm:presLayoutVars>
      </dgm:prSet>
      <dgm:spPr/>
      <dgm:t>
        <a:bodyPr/>
        <a:lstStyle/>
        <a:p>
          <a:endParaRPr lang="tr-TR"/>
        </a:p>
      </dgm:t>
    </dgm:pt>
    <dgm:pt modelId="{820772B9-4560-4458-9143-E3151DDE83A9}" type="pres">
      <dgm:prSet presAssocID="{3C70AE6D-4245-4B3E-A38F-6DD70B4E0FEB}" presName="ThreeConn_1-2" presStyleLbl="fgAccFollowNode1" presStyleIdx="0" presStyleCnt="2" custFlipHor="1" custScaleX="32883" custScaleY="63526" custLinFactNeighborX="42034" custLinFactNeighborY="68644">
        <dgm:presLayoutVars>
          <dgm:bulletEnabled val="1"/>
        </dgm:presLayoutVars>
      </dgm:prSet>
      <dgm:spPr/>
      <dgm:t>
        <a:bodyPr/>
        <a:lstStyle/>
        <a:p>
          <a:endParaRPr lang="tr-TR"/>
        </a:p>
      </dgm:t>
    </dgm:pt>
    <dgm:pt modelId="{844680A5-7BFC-4A38-9E56-15BA89801F90}" type="pres">
      <dgm:prSet presAssocID="{3C70AE6D-4245-4B3E-A38F-6DD70B4E0FEB}" presName="ThreeConn_2-3" presStyleLbl="fgAccFollowNode1" presStyleIdx="1" presStyleCnt="2" custScaleX="35961" custScaleY="66603" custLinFactNeighborX="-11727" custLinFactNeighborY="-20491">
        <dgm:presLayoutVars>
          <dgm:bulletEnabled val="1"/>
        </dgm:presLayoutVars>
      </dgm:prSet>
      <dgm:spPr/>
      <dgm:t>
        <a:bodyPr/>
        <a:lstStyle/>
        <a:p>
          <a:endParaRPr lang="tr-TR"/>
        </a:p>
      </dgm:t>
    </dgm:pt>
    <dgm:pt modelId="{9409FD1B-D4FA-4823-99C8-B814506C42BB}" type="pres">
      <dgm:prSet presAssocID="{3C70AE6D-4245-4B3E-A38F-6DD70B4E0FEB}" presName="ThreeNodes_1_text" presStyleLbl="node1" presStyleIdx="2" presStyleCnt="3">
        <dgm:presLayoutVars>
          <dgm:bulletEnabled val="1"/>
        </dgm:presLayoutVars>
      </dgm:prSet>
      <dgm:spPr/>
      <dgm:t>
        <a:bodyPr/>
        <a:lstStyle/>
        <a:p>
          <a:endParaRPr lang="tr-TR"/>
        </a:p>
      </dgm:t>
    </dgm:pt>
    <dgm:pt modelId="{6E910A36-D174-4505-BCAD-EE3C3892FD15}" type="pres">
      <dgm:prSet presAssocID="{3C70AE6D-4245-4B3E-A38F-6DD70B4E0FEB}" presName="ThreeNodes_2_text" presStyleLbl="node1" presStyleIdx="2" presStyleCnt="3">
        <dgm:presLayoutVars>
          <dgm:bulletEnabled val="1"/>
        </dgm:presLayoutVars>
      </dgm:prSet>
      <dgm:spPr/>
      <dgm:t>
        <a:bodyPr/>
        <a:lstStyle/>
        <a:p>
          <a:endParaRPr lang="tr-TR"/>
        </a:p>
      </dgm:t>
    </dgm:pt>
    <dgm:pt modelId="{D40521CE-3D49-4688-969E-23D2B7DB261A}" type="pres">
      <dgm:prSet presAssocID="{3C70AE6D-4245-4B3E-A38F-6DD70B4E0FEB}" presName="ThreeNodes_3_text" presStyleLbl="node1" presStyleIdx="2" presStyleCnt="3">
        <dgm:presLayoutVars>
          <dgm:bulletEnabled val="1"/>
        </dgm:presLayoutVars>
      </dgm:prSet>
      <dgm:spPr/>
      <dgm:t>
        <a:bodyPr/>
        <a:lstStyle/>
        <a:p>
          <a:endParaRPr lang="tr-TR"/>
        </a:p>
      </dgm:t>
    </dgm:pt>
  </dgm:ptLst>
  <dgm:cxnLst>
    <dgm:cxn modelId="{88B12191-8CA2-4337-87A9-74130CF3FA8E}" type="presOf" srcId="{F5395FBC-3676-4337-88AD-B952D665C3C3}" destId="{844680A5-7BFC-4A38-9E56-15BA89801F90}" srcOrd="0" destOrd="0" presId="urn:microsoft.com/office/officeart/2005/8/layout/vProcess5"/>
    <dgm:cxn modelId="{E3589C0D-6487-47FF-A0F1-2DA0CAE2E784}" type="presOf" srcId="{7B83BDD4-3185-4F18-8ED4-D8686FBFFE23}" destId="{FFBEA2C9-0197-48FE-A0D7-A0E4A3A4EF9A}" srcOrd="0" destOrd="0" presId="urn:microsoft.com/office/officeart/2005/8/layout/vProcess5"/>
    <dgm:cxn modelId="{1A16DA54-41CE-42A7-8819-80C87DC407D1}" type="presOf" srcId="{DF304D7C-5CA0-4881-891F-05706C99CE4F}" destId="{820772B9-4560-4458-9143-E3151DDE83A9}" srcOrd="0" destOrd="0" presId="urn:microsoft.com/office/officeart/2005/8/layout/vProcess5"/>
    <dgm:cxn modelId="{068145ED-8B41-4576-90A6-44F117F26D4D}" type="presOf" srcId="{1B794FE4-143E-4AE4-83FC-CE148C6E42D3}" destId="{D40521CE-3D49-4688-969E-23D2B7DB261A}" srcOrd="1" destOrd="0" presId="urn:microsoft.com/office/officeart/2005/8/layout/vProcess5"/>
    <dgm:cxn modelId="{EC951537-526C-486C-AEFC-D13D64A9BCB3}" type="presOf" srcId="{1B794FE4-143E-4AE4-83FC-CE148C6E42D3}" destId="{A09ED494-5AF7-43CB-B29A-BC671A1B3B83}" srcOrd="0" destOrd="0" presId="urn:microsoft.com/office/officeart/2005/8/layout/vProcess5"/>
    <dgm:cxn modelId="{54E69B4D-D082-411C-A4A7-FCB16577425C}" srcId="{3C70AE6D-4245-4B3E-A38F-6DD70B4E0FEB}" destId="{1B794FE4-143E-4AE4-83FC-CE148C6E42D3}" srcOrd="2" destOrd="0" parTransId="{E8ABC544-3AD0-4D54-A7B6-16F46A0B41F7}" sibTransId="{725A6E6C-AAD0-45AA-A20D-75FFCBF9A208}"/>
    <dgm:cxn modelId="{DE587EC1-D872-4F5D-872D-A65F47260661}" srcId="{3C70AE6D-4245-4B3E-A38F-6DD70B4E0FEB}" destId="{7B83BDD4-3185-4F18-8ED4-D8686FBFFE23}" srcOrd="1" destOrd="0" parTransId="{05B7F6B8-92C5-4237-9032-E9BF7DC6765E}" sibTransId="{F5395FBC-3676-4337-88AD-B952D665C3C3}"/>
    <dgm:cxn modelId="{CF47C215-6646-487C-B8BA-9A3BE837E038}" type="presOf" srcId="{3C70AE6D-4245-4B3E-A38F-6DD70B4E0FEB}" destId="{63C05292-0BBD-4E1D-A99B-B7049B9BDF3F}" srcOrd="0" destOrd="0" presId="urn:microsoft.com/office/officeart/2005/8/layout/vProcess5"/>
    <dgm:cxn modelId="{3A2781FE-7839-40AC-8619-D03FE0D53629}" type="presOf" srcId="{0EC6AD74-D491-4B28-B13A-DE22631CC6FE}" destId="{9409FD1B-D4FA-4823-99C8-B814506C42BB}" srcOrd="1" destOrd="0" presId="urn:microsoft.com/office/officeart/2005/8/layout/vProcess5"/>
    <dgm:cxn modelId="{E89C9AF0-56DA-4320-80A7-914F20BCFD87}" srcId="{3C70AE6D-4245-4B3E-A38F-6DD70B4E0FEB}" destId="{0EC6AD74-D491-4B28-B13A-DE22631CC6FE}" srcOrd="0" destOrd="0" parTransId="{09544696-7897-4142-BA82-9ED10F8B4E8C}" sibTransId="{DF304D7C-5CA0-4881-891F-05706C99CE4F}"/>
    <dgm:cxn modelId="{7616A188-79F8-464B-8FFE-6D37ED031B37}" type="presOf" srcId="{7B83BDD4-3185-4F18-8ED4-D8686FBFFE23}" destId="{6E910A36-D174-4505-BCAD-EE3C3892FD15}" srcOrd="1" destOrd="0" presId="urn:microsoft.com/office/officeart/2005/8/layout/vProcess5"/>
    <dgm:cxn modelId="{B6B6DD05-CA14-4823-B80D-62CC3FE2B4DE}" type="presOf" srcId="{0EC6AD74-D491-4B28-B13A-DE22631CC6FE}" destId="{C62AFDBD-1B09-4995-B21B-576956647E9F}" srcOrd="0" destOrd="0" presId="urn:microsoft.com/office/officeart/2005/8/layout/vProcess5"/>
    <dgm:cxn modelId="{558F526F-847E-460D-9A32-B0F980A3331B}" type="presParOf" srcId="{63C05292-0BBD-4E1D-A99B-B7049B9BDF3F}" destId="{CCC7571E-153A-488B-B1F3-E53B5C17BFB5}" srcOrd="0" destOrd="0" presId="urn:microsoft.com/office/officeart/2005/8/layout/vProcess5"/>
    <dgm:cxn modelId="{8DA1F999-6EC7-4FFD-8159-BA5B4C0D978F}" type="presParOf" srcId="{63C05292-0BBD-4E1D-A99B-B7049B9BDF3F}" destId="{C62AFDBD-1B09-4995-B21B-576956647E9F}" srcOrd="1" destOrd="0" presId="urn:microsoft.com/office/officeart/2005/8/layout/vProcess5"/>
    <dgm:cxn modelId="{44290B4B-F295-4855-930A-EEC1C083F9D2}" type="presParOf" srcId="{63C05292-0BBD-4E1D-A99B-B7049B9BDF3F}" destId="{FFBEA2C9-0197-48FE-A0D7-A0E4A3A4EF9A}" srcOrd="2" destOrd="0" presId="urn:microsoft.com/office/officeart/2005/8/layout/vProcess5"/>
    <dgm:cxn modelId="{654FE676-1856-4130-9896-DAC47ADCB3EF}" type="presParOf" srcId="{63C05292-0BBD-4E1D-A99B-B7049B9BDF3F}" destId="{A09ED494-5AF7-43CB-B29A-BC671A1B3B83}" srcOrd="3" destOrd="0" presId="urn:microsoft.com/office/officeart/2005/8/layout/vProcess5"/>
    <dgm:cxn modelId="{1B128156-0C25-4A1B-9E8E-5AE2B5D29EC4}" type="presParOf" srcId="{63C05292-0BBD-4E1D-A99B-B7049B9BDF3F}" destId="{820772B9-4560-4458-9143-E3151DDE83A9}" srcOrd="4" destOrd="0" presId="urn:microsoft.com/office/officeart/2005/8/layout/vProcess5"/>
    <dgm:cxn modelId="{0D13F01B-8E81-41ED-9AF8-065C9B49C7BF}" type="presParOf" srcId="{63C05292-0BBD-4E1D-A99B-B7049B9BDF3F}" destId="{844680A5-7BFC-4A38-9E56-15BA89801F90}" srcOrd="5" destOrd="0" presId="urn:microsoft.com/office/officeart/2005/8/layout/vProcess5"/>
    <dgm:cxn modelId="{677A42CD-3A5A-44A0-B5D1-6B28FE0007C7}" type="presParOf" srcId="{63C05292-0BBD-4E1D-A99B-B7049B9BDF3F}" destId="{9409FD1B-D4FA-4823-99C8-B814506C42BB}" srcOrd="6" destOrd="0" presId="urn:microsoft.com/office/officeart/2005/8/layout/vProcess5"/>
    <dgm:cxn modelId="{FE2B6DD3-B4B5-440D-8D55-45FF6302E81D}" type="presParOf" srcId="{63C05292-0BBD-4E1D-A99B-B7049B9BDF3F}" destId="{6E910A36-D174-4505-BCAD-EE3C3892FD15}" srcOrd="7" destOrd="0" presId="urn:microsoft.com/office/officeart/2005/8/layout/vProcess5"/>
    <dgm:cxn modelId="{CC812F34-C630-4594-9F1D-0CB9E79BCF77}" type="presParOf" srcId="{63C05292-0BBD-4E1D-A99B-B7049B9BDF3F}" destId="{D40521CE-3D49-4688-969E-23D2B7DB261A}"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A9B10B-F443-4FB8-8F34-CF13AEA2DCE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9A83568B-B2DA-43C1-AAEB-796D912B71E8}" type="pres">
      <dgm:prSet presAssocID="{CEA9B10B-F443-4FB8-8F34-CF13AEA2DCE2}" presName="Name0" presStyleCnt="0">
        <dgm:presLayoutVars>
          <dgm:chPref val="3"/>
          <dgm:dir/>
          <dgm:animLvl val="lvl"/>
          <dgm:resizeHandles/>
        </dgm:presLayoutVars>
      </dgm:prSet>
      <dgm:spPr/>
      <dgm:t>
        <a:bodyPr/>
        <a:lstStyle/>
        <a:p>
          <a:endParaRPr lang="tr-TR"/>
        </a:p>
      </dgm:t>
    </dgm:pt>
  </dgm:ptLst>
  <dgm:cxnLst>
    <dgm:cxn modelId="{69195E67-265F-41DE-8404-14E20E79ED10}" type="presOf" srcId="{CEA9B10B-F443-4FB8-8F34-CF13AEA2DCE2}" destId="{9A83568B-B2DA-43C1-AAEB-796D912B71E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9FCBC-7B92-45EF-8662-D310726371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7BEB8D4-1391-40B4-83F5-0E5F657C8FBE}" type="pres">
      <dgm:prSet presAssocID="{2E19FCBC-7B92-45EF-8662-D31072637145}" presName="Name0" presStyleCnt="0">
        <dgm:presLayoutVars>
          <dgm:chPref val="3"/>
          <dgm:dir/>
          <dgm:animLvl val="lvl"/>
          <dgm:resizeHandles/>
        </dgm:presLayoutVars>
      </dgm:prSet>
      <dgm:spPr/>
      <dgm:t>
        <a:bodyPr/>
        <a:lstStyle/>
        <a:p>
          <a:endParaRPr lang="tr-TR"/>
        </a:p>
      </dgm:t>
    </dgm:pt>
  </dgm:ptLst>
  <dgm:cxnLst>
    <dgm:cxn modelId="{E7A39763-5190-4724-9E98-CC2EA389576F}" type="presOf" srcId="{2E19FCBC-7B92-45EF-8662-D31072637145}" destId="{77BEB8D4-1391-40B4-83F5-0E5F657C8F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9FCBC-7B92-45EF-8662-D310726371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7BEB8D4-1391-40B4-83F5-0E5F657C8FBE}" type="pres">
      <dgm:prSet presAssocID="{2E19FCBC-7B92-45EF-8662-D31072637145}" presName="Name0" presStyleCnt="0">
        <dgm:presLayoutVars>
          <dgm:chPref val="3"/>
          <dgm:dir/>
          <dgm:animLvl val="lvl"/>
          <dgm:resizeHandles/>
        </dgm:presLayoutVars>
      </dgm:prSet>
      <dgm:spPr/>
      <dgm:t>
        <a:bodyPr/>
        <a:lstStyle/>
        <a:p>
          <a:endParaRPr lang="tr-TR"/>
        </a:p>
      </dgm:t>
    </dgm:pt>
  </dgm:ptLst>
  <dgm:cxnLst>
    <dgm:cxn modelId="{951562BE-34C0-4103-B4F8-6A82AF067F38}" type="presOf" srcId="{2E19FCBC-7B92-45EF-8662-D31072637145}" destId="{77BEB8D4-1391-40B4-83F5-0E5F657C8F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B02600-6C8B-4D5D-A9C8-1C5FD172521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A8811EEB-C6BB-4926-8DD1-A62D522293A2}" type="pres">
      <dgm:prSet presAssocID="{68B02600-6C8B-4D5D-A9C8-1C5FD172521D}" presName="Name0" presStyleCnt="0">
        <dgm:presLayoutVars>
          <dgm:chPref val="3"/>
          <dgm:dir/>
          <dgm:animLvl val="lvl"/>
          <dgm:resizeHandles/>
        </dgm:presLayoutVars>
      </dgm:prSet>
      <dgm:spPr/>
      <dgm:t>
        <a:bodyPr/>
        <a:lstStyle/>
        <a:p>
          <a:endParaRPr lang="tr-TR"/>
        </a:p>
      </dgm:t>
    </dgm:pt>
  </dgm:ptLst>
  <dgm:cxnLst>
    <dgm:cxn modelId="{B081B434-5C63-427D-A7E7-DDD928402C80}" type="presOf" srcId="{68B02600-6C8B-4D5D-A9C8-1C5FD172521D}" destId="{A8811EEB-C6BB-4926-8DD1-A62D522293A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F4D3-2BB0-4D53-8BBB-FEE88EFE7F10}">
      <dsp:nvSpPr>
        <dsp:cNvPr id="0" name=""/>
        <dsp:cNvSpPr/>
      </dsp:nvSpPr>
      <dsp:spPr>
        <a:xfrm>
          <a:off x="0" y="5494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smtClean="0">
              <a:solidFill>
                <a:schemeClr val="bg1"/>
              </a:solidFill>
            </a:rPr>
            <a:t>Şirinler (Smurfing) Yöntemi</a:t>
          </a:r>
          <a:endParaRPr lang="tr-TR" sz="3000" kern="1200">
            <a:solidFill>
              <a:schemeClr val="bg1"/>
            </a:solidFill>
          </a:endParaRPr>
        </a:p>
      </dsp:txBody>
      <dsp:txXfrm>
        <a:off x="35125" y="90074"/>
        <a:ext cx="10902550" cy="649299"/>
      </dsp:txXfrm>
    </dsp:sp>
    <dsp:sp modelId="{F69CC3B6-0194-441F-B480-3256330D6B9F}">
      <dsp:nvSpPr>
        <dsp:cNvPr id="0" name=""/>
        <dsp:cNvSpPr/>
      </dsp:nvSpPr>
      <dsp:spPr>
        <a:xfrm>
          <a:off x="0" y="86089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smtClean="0">
              <a:solidFill>
                <a:schemeClr val="bg1"/>
              </a:solidFill>
            </a:rPr>
            <a:t>Parçalama (Structuring) Yöntemi</a:t>
          </a:r>
          <a:endParaRPr lang="tr-TR" sz="3000" kern="1200">
            <a:solidFill>
              <a:schemeClr val="bg1"/>
            </a:solidFill>
          </a:endParaRPr>
        </a:p>
      </dsp:txBody>
      <dsp:txXfrm>
        <a:off x="35125" y="896024"/>
        <a:ext cx="10902550" cy="649299"/>
      </dsp:txXfrm>
    </dsp:sp>
    <dsp:sp modelId="{6AAF8DD0-C898-470C-9909-6EA438E5B917}">
      <dsp:nvSpPr>
        <dsp:cNvPr id="0" name=""/>
        <dsp:cNvSpPr/>
      </dsp:nvSpPr>
      <dsp:spPr>
        <a:xfrm>
          <a:off x="0" y="166684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dirty="0" smtClean="0">
              <a:solidFill>
                <a:schemeClr val="bg1"/>
              </a:solidFill>
            </a:rPr>
            <a:t>Fonların Fiziken Ülke Dışına Kaçırılması (</a:t>
          </a:r>
          <a:r>
            <a:rPr lang="tr-TR" sz="3000" b="0" i="0" kern="1200" baseline="0" dirty="0" err="1" smtClean="0">
              <a:solidFill>
                <a:schemeClr val="bg1"/>
              </a:solidFill>
            </a:rPr>
            <a:t>Currency</a:t>
          </a:r>
          <a:r>
            <a:rPr lang="tr-TR" sz="3000" b="0" i="0" kern="1200" baseline="0" dirty="0" smtClean="0">
              <a:solidFill>
                <a:schemeClr val="bg1"/>
              </a:solidFill>
            </a:rPr>
            <a:t> </a:t>
          </a:r>
          <a:r>
            <a:rPr lang="tr-TR" sz="3000" b="0" i="0" kern="1200" baseline="0" dirty="0" err="1" smtClean="0">
              <a:solidFill>
                <a:schemeClr val="bg1"/>
              </a:solidFill>
            </a:rPr>
            <a:t>Smuggling</a:t>
          </a:r>
          <a:r>
            <a:rPr lang="tr-TR" sz="3000" b="0" i="0" kern="1200" baseline="0" dirty="0" smtClean="0">
              <a:solidFill>
                <a:schemeClr val="bg1"/>
              </a:solidFill>
            </a:rPr>
            <a:t>)</a:t>
          </a:r>
          <a:endParaRPr lang="tr-TR" sz="3000" kern="1200" dirty="0">
            <a:solidFill>
              <a:schemeClr val="bg1"/>
            </a:solidFill>
          </a:endParaRPr>
        </a:p>
      </dsp:txBody>
      <dsp:txXfrm>
        <a:off x="35125" y="1701974"/>
        <a:ext cx="10902550" cy="649299"/>
      </dsp:txXfrm>
    </dsp:sp>
    <dsp:sp modelId="{1D8F3B09-AD9C-441C-B9E7-346C9B61FC28}">
      <dsp:nvSpPr>
        <dsp:cNvPr id="0" name=""/>
        <dsp:cNvSpPr/>
      </dsp:nvSpPr>
      <dsp:spPr>
        <a:xfrm>
          <a:off x="0" y="247279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smtClean="0">
              <a:solidFill>
                <a:schemeClr val="bg1"/>
              </a:solidFill>
            </a:rPr>
            <a:t>Vergi Cennetleri (Off-shore)</a:t>
          </a:r>
          <a:endParaRPr lang="tr-TR" sz="3000" kern="1200">
            <a:solidFill>
              <a:schemeClr val="bg1"/>
            </a:solidFill>
          </a:endParaRPr>
        </a:p>
      </dsp:txBody>
      <dsp:txXfrm>
        <a:off x="35125" y="2507924"/>
        <a:ext cx="10902550" cy="649299"/>
      </dsp:txXfrm>
    </dsp:sp>
    <dsp:sp modelId="{192D9657-2127-4938-9DAF-F10E73871974}">
      <dsp:nvSpPr>
        <dsp:cNvPr id="0" name=""/>
        <dsp:cNvSpPr/>
      </dsp:nvSpPr>
      <dsp:spPr>
        <a:xfrm>
          <a:off x="0" y="3278750"/>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dirty="0" smtClean="0">
              <a:solidFill>
                <a:schemeClr val="bg1"/>
              </a:solidFill>
            </a:rPr>
            <a:t>Paravan (Kağıt Üstündeki) ya da Hayali Şirketler</a:t>
          </a:r>
          <a:endParaRPr lang="tr-TR" sz="3000" kern="1200" dirty="0">
            <a:solidFill>
              <a:schemeClr val="bg1"/>
            </a:solidFill>
          </a:endParaRPr>
        </a:p>
      </dsp:txBody>
      <dsp:txXfrm>
        <a:off x="35125" y="3313875"/>
        <a:ext cx="10902550" cy="6492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0C673-3527-4718-A178-932A2F347FA3}">
      <dsp:nvSpPr>
        <dsp:cNvPr id="0" name=""/>
        <dsp:cNvSpPr/>
      </dsp:nvSpPr>
      <dsp:spPr>
        <a:xfrm>
          <a:off x="0" y="47250"/>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solidFill>
                <a:schemeClr val="bg1"/>
              </a:solidFill>
            </a:rPr>
            <a:t>Oto-Finans (</a:t>
          </a:r>
          <a:r>
            <a:rPr lang="tr-TR" sz="3100" b="0" i="0" kern="1200" baseline="0" dirty="0" err="1" smtClean="0">
              <a:solidFill>
                <a:schemeClr val="bg1"/>
              </a:solidFill>
            </a:rPr>
            <a:t>Loan-back</a:t>
          </a:r>
          <a:r>
            <a:rPr lang="tr-TR" sz="3100" b="0" i="0" kern="1200" baseline="0" dirty="0" smtClean="0">
              <a:solidFill>
                <a:schemeClr val="bg1"/>
              </a:solidFill>
            </a:rPr>
            <a:t>) Borç Yöntemi</a:t>
          </a:r>
          <a:endParaRPr lang="tr-TR" sz="3100" kern="1200" dirty="0"/>
        </a:p>
      </dsp:txBody>
      <dsp:txXfrm>
        <a:off x="36296" y="83546"/>
        <a:ext cx="10753251" cy="670943"/>
      </dsp:txXfrm>
    </dsp:sp>
    <dsp:sp modelId="{5A1297AA-5B60-48E5-BFF3-83A1CF26ABB7}">
      <dsp:nvSpPr>
        <dsp:cNvPr id="0" name=""/>
        <dsp:cNvSpPr/>
      </dsp:nvSpPr>
      <dsp:spPr>
        <a:xfrm>
          <a:off x="0" y="880065"/>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solidFill>
                <a:schemeClr val="bg1"/>
              </a:solidFill>
            </a:rPr>
            <a:t>Döviz Büroları</a:t>
          </a:r>
          <a:endParaRPr lang="tr-TR" sz="3100" kern="1200" dirty="0"/>
        </a:p>
      </dsp:txBody>
      <dsp:txXfrm>
        <a:off x="36296" y="916361"/>
        <a:ext cx="10753251" cy="670943"/>
      </dsp:txXfrm>
    </dsp:sp>
    <dsp:sp modelId="{7892E187-CB58-410B-B3F3-0CDFE261C34F}">
      <dsp:nvSpPr>
        <dsp:cNvPr id="0" name=""/>
        <dsp:cNvSpPr/>
      </dsp:nvSpPr>
      <dsp:spPr>
        <a:xfrm>
          <a:off x="0" y="1712880"/>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t>Nakit Para Kullanılan İşyerlerinin İşletilmesi (Göstermelik Şirketler)</a:t>
          </a:r>
          <a:endParaRPr lang="tr-TR" sz="3100" kern="1200" dirty="0"/>
        </a:p>
      </dsp:txBody>
      <dsp:txXfrm>
        <a:off x="36296" y="1749176"/>
        <a:ext cx="10753251" cy="670943"/>
      </dsp:txXfrm>
    </dsp:sp>
    <dsp:sp modelId="{5A8D0054-FFC6-41E5-8787-573131451746}">
      <dsp:nvSpPr>
        <dsp:cNvPr id="0" name=""/>
        <dsp:cNvSpPr/>
      </dsp:nvSpPr>
      <dsp:spPr>
        <a:xfrm>
          <a:off x="0" y="2545696"/>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t>Sahte Fatura (Hayali İhracat)</a:t>
          </a:r>
          <a:endParaRPr lang="tr-TR" sz="3100" kern="1200" dirty="0"/>
        </a:p>
      </dsp:txBody>
      <dsp:txXfrm>
        <a:off x="36296" y="2581992"/>
        <a:ext cx="10753251" cy="670943"/>
      </dsp:txXfrm>
    </dsp:sp>
    <dsp:sp modelId="{DA1F5CD1-6C7E-4B43-BD7C-EED55D5E66B6}">
      <dsp:nvSpPr>
        <dsp:cNvPr id="0" name=""/>
        <dsp:cNvSpPr/>
      </dsp:nvSpPr>
      <dsp:spPr>
        <a:xfrm>
          <a:off x="0" y="3378511"/>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t>Alternatif Havale Sistemleri (Hawala vs.)</a:t>
          </a:r>
          <a:endParaRPr lang="tr-TR" sz="3100" kern="1200" dirty="0"/>
        </a:p>
      </dsp:txBody>
      <dsp:txXfrm>
        <a:off x="36296" y="3414807"/>
        <a:ext cx="10753251" cy="6709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EA370-EA2D-4EC0-B456-92EB0D66FD6F}">
      <dsp:nvSpPr>
        <dsp:cNvPr id="0" name=""/>
        <dsp:cNvSpPr/>
      </dsp:nvSpPr>
      <dsp:spPr>
        <a:xfrm>
          <a:off x="0" y="0"/>
          <a:ext cx="6613073" cy="4401540"/>
        </a:xfrm>
        <a:prstGeom prst="roundRect">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tr-TR" sz="3300" b="1" kern="1200" dirty="0" smtClean="0"/>
            <a:t>Zorunlu bildirime tabi olan yüksek meblağlar, çok sayıda ayrı bankaya veya aynı bankanın çok sayıda şubesine, yine çok sayıda kişi aracılığıyla yatırılarak bildirim zorunluluğundan kaçılmakta, daha sonra ayrı hesaplar dışarıda tek bir hesaba aktarılmaktadır</a:t>
          </a:r>
          <a:endParaRPr lang="tr-TR" sz="3300" kern="1200" dirty="0"/>
        </a:p>
      </dsp:txBody>
      <dsp:txXfrm>
        <a:off x="214865" y="214865"/>
        <a:ext cx="6183343" cy="39718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67FCA-48B5-4E76-9DE6-FA54BB37F001}">
      <dsp:nvSpPr>
        <dsp:cNvPr id="0" name=""/>
        <dsp:cNvSpPr/>
      </dsp:nvSpPr>
      <dsp:spPr>
        <a:xfrm rot="10800000">
          <a:off x="3265615" y="548719"/>
          <a:ext cx="7622064" cy="3839686"/>
        </a:xfrm>
        <a:prstGeom prst="homePlate">
          <a:avLst/>
        </a:prstGeom>
        <a:solidFill>
          <a:srgbClr val="000080"/>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3195" tIns="80010" rIns="149352" bIns="80010" numCol="1" spcCol="1270" anchor="ctr" anchorCtr="0">
          <a:noAutofit/>
        </a:bodyPr>
        <a:lstStyle/>
        <a:p>
          <a:pPr lvl="0" algn="ctr" defTabSz="933450" rtl="0">
            <a:lnSpc>
              <a:spcPct val="90000"/>
            </a:lnSpc>
            <a:spcBef>
              <a:spcPct val="0"/>
            </a:spcBef>
            <a:spcAft>
              <a:spcPct val="35000"/>
            </a:spcAft>
          </a:pPr>
          <a:r>
            <a:rPr lang="tr-TR" sz="2100" b="1" kern="1200" dirty="0" smtClean="0"/>
            <a:t>Bu yöntemde pizzacı veya benzin istasyonu gibi nakit para akışının yoğun olduğu işyerleri kurulur. Bu işyerleri gerçekten faal olarak çalışan bir yer olabileceği gibi bürosu olan ama iş yapmayan bir şirket de olabilir. Bu tür işyerlerinin seçilmesinin nedeni bunların muhasebe denetimlerinin yapılmasının oldukça zor olmasıdır. Böylece yasa dışı kaynaklardan  gelen fonlar bu işyerlerinden elde edilen gelirlerle karıştırılabilir.</a:t>
          </a:r>
          <a:endParaRPr lang="tr-TR" sz="2100" b="1" kern="1200" dirty="0"/>
        </a:p>
      </dsp:txBody>
      <dsp:txXfrm rot="10800000">
        <a:off x="4225536" y="548719"/>
        <a:ext cx="6662143" cy="3839686"/>
      </dsp:txXfrm>
    </dsp:sp>
    <dsp:sp modelId="{660D5F04-4875-44B3-9310-344108B1DC78}">
      <dsp:nvSpPr>
        <dsp:cNvPr id="0" name=""/>
        <dsp:cNvSpPr/>
      </dsp:nvSpPr>
      <dsp:spPr>
        <a:xfrm>
          <a:off x="238790" y="46603"/>
          <a:ext cx="5383087" cy="4775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B2534-0C6C-4358-BE5B-3E979C8E631C}">
      <dsp:nvSpPr>
        <dsp:cNvPr id="0" name=""/>
        <dsp:cNvSpPr/>
      </dsp:nvSpPr>
      <dsp:spPr>
        <a:xfrm>
          <a:off x="0" y="1212240"/>
          <a:ext cx="11461751" cy="2251005"/>
        </a:xfrm>
        <a:prstGeom prst="roundRect">
          <a:avLst/>
        </a:prstGeom>
        <a:solidFill>
          <a:srgbClr val="000080"/>
        </a:solidFill>
        <a:ln>
          <a:solidFill>
            <a:srgbClr val="00008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kern="1200" dirty="0" smtClean="0"/>
            <a:t> </a:t>
          </a:r>
          <a:r>
            <a:rPr lang="tr-TR" sz="4500" kern="1200" dirty="0" smtClean="0"/>
            <a:t>Yasadışı yollardan elde edilen ve kaynağını suç oluşturan gelir </a:t>
          </a:r>
          <a:endParaRPr lang="tr-TR" sz="4500" kern="1200" dirty="0"/>
        </a:p>
      </dsp:txBody>
      <dsp:txXfrm>
        <a:off x="109885" y="1322125"/>
        <a:ext cx="11241981" cy="203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EAA9-FCFB-4BEC-B0D0-8FBD409C03D2}">
      <dsp:nvSpPr>
        <dsp:cNvPr id="0" name=""/>
        <dsp:cNvSpPr/>
      </dsp:nvSpPr>
      <dsp:spPr>
        <a:xfrm>
          <a:off x="0" y="0"/>
          <a:ext cx="6380558" cy="3777619"/>
        </a:xfrm>
        <a:prstGeom prst="ellipse">
          <a:avLst/>
        </a:prstGeom>
        <a:solidFill>
          <a:srgbClr val="00008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Kanun dışı yollardan kazanılan gelirin, değerini mümkün olduğunca koruyarak, yetkililerin dikkatini çekmeyecek ve kullanılabilirliğini arttıracak şekilde gizlenerek veya kanuni gerekçe kazandırılarak başka varlıklara dönüştürülmesi</a:t>
          </a:r>
          <a:endParaRPr lang="tr-TR" sz="2400" b="1" kern="1200" dirty="0">
            <a:solidFill>
              <a:schemeClr val="bg1"/>
            </a:solidFill>
          </a:endParaRPr>
        </a:p>
      </dsp:txBody>
      <dsp:txXfrm>
        <a:off x="934411" y="553219"/>
        <a:ext cx="4511736" cy="2671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FDBD-1B09-4995-B21B-576956647E9F}">
      <dsp:nvSpPr>
        <dsp:cNvPr id="0" name=""/>
        <dsp:cNvSpPr/>
      </dsp:nvSpPr>
      <dsp:spPr>
        <a:xfrm>
          <a:off x="196199" y="2033479"/>
          <a:ext cx="7622367" cy="800202"/>
        </a:xfrm>
        <a:prstGeom prst="roundRect">
          <a:avLst>
            <a:gd name="adj" fmla="val 10000"/>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t>BİR SUÇ İŞLENMİŞ (</a:t>
          </a:r>
          <a:r>
            <a:rPr lang="tr-TR" sz="1800" b="1" i="1" u="sng" kern="1200" dirty="0" smtClean="0"/>
            <a:t>ÖNCÜL SUÇ</a:t>
          </a:r>
          <a:r>
            <a:rPr lang="tr-TR" sz="1800" b="1" kern="1200" dirty="0" smtClean="0"/>
            <a:t>)</a:t>
          </a:r>
          <a:endParaRPr lang="tr-TR" sz="1800" b="1" kern="1200" dirty="0"/>
        </a:p>
      </dsp:txBody>
      <dsp:txXfrm>
        <a:off x="219636" y="2056916"/>
        <a:ext cx="5565384" cy="753328"/>
      </dsp:txXfrm>
    </dsp:sp>
    <dsp:sp modelId="{FFBEA2C9-0197-48FE-A0D7-A0E4A3A4EF9A}">
      <dsp:nvSpPr>
        <dsp:cNvPr id="0" name=""/>
        <dsp:cNvSpPr/>
      </dsp:nvSpPr>
      <dsp:spPr>
        <a:xfrm>
          <a:off x="904586" y="3050208"/>
          <a:ext cx="7622367" cy="1085813"/>
        </a:xfrm>
        <a:prstGeom prst="roundRect">
          <a:avLst>
            <a:gd name="adj" fmla="val 10000"/>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t>BU SUÇ SONUCUNDA HERHANGİ BİR EKONOMİK DEĞER ELDE EDİLMİŞ(</a:t>
          </a:r>
          <a:r>
            <a:rPr lang="tr-TR" sz="1800" b="1" i="1" u="sng" kern="1200" dirty="0" smtClean="0"/>
            <a:t>SUÇ GELİRİ</a:t>
          </a:r>
          <a:r>
            <a:rPr lang="tr-TR" sz="1800" b="1" kern="1200" dirty="0" smtClean="0"/>
            <a:t>)</a:t>
          </a:r>
          <a:endParaRPr lang="tr-TR" sz="1800" b="1" kern="1200" dirty="0"/>
        </a:p>
      </dsp:txBody>
      <dsp:txXfrm>
        <a:off x="936388" y="3082010"/>
        <a:ext cx="5605877" cy="1022209"/>
      </dsp:txXfrm>
    </dsp:sp>
    <dsp:sp modelId="{A09ED494-5AF7-43CB-B29A-BC671A1B3B83}">
      <dsp:nvSpPr>
        <dsp:cNvPr id="0" name=""/>
        <dsp:cNvSpPr/>
      </dsp:nvSpPr>
      <dsp:spPr>
        <a:xfrm>
          <a:off x="1237038" y="4290688"/>
          <a:ext cx="7622367" cy="965994"/>
        </a:xfrm>
        <a:prstGeom prst="roundRect">
          <a:avLst>
            <a:gd name="adj" fmla="val 10000"/>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bg1"/>
              </a:solidFill>
            </a:rPr>
            <a:t>BU EKONOMİK DEĞERLERİ YASADIŞI NİTELİKTEN ÇIKARIP BUNLARA YASAL GÖRÜNÜM KAZANDIRMAYA YÖNELİK FİİLLERİN İŞLENMİŞ</a:t>
          </a:r>
          <a:endParaRPr lang="tr-TR" sz="1800" b="1" u="sng" kern="1200" dirty="0">
            <a:solidFill>
              <a:schemeClr val="bg1"/>
            </a:solidFill>
          </a:endParaRPr>
        </a:p>
      </dsp:txBody>
      <dsp:txXfrm>
        <a:off x="1265331" y="4318981"/>
        <a:ext cx="5612895" cy="909408"/>
      </dsp:txXfrm>
    </dsp:sp>
    <dsp:sp modelId="{820772B9-4560-4458-9143-E3151DDE83A9}">
      <dsp:nvSpPr>
        <dsp:cNvPr id="0" name=""/>
        <dsp:cNvSpPr/>
      </dsp:nvSpPr>
      <dsp:spPr>
        <a:xfrm flipH="1">
          <a:off x="7309872" y="2606069"/>
          <a:ext cx="421008" cy="813338"/>
        </a:xfrm>
        <a:prstGeom prst="downArrow">
          <a:avLst>
            <a:gd name="adj1" fmla="val 55000"/>
            <a:gd name="adj2" fmla="val 45000"/>
          </a:avLst>
        </a:prstGeom>
        <a:solidFill>
          <a:srgbClr val="FFFF00"/>
        </a:solidFill>
        <a:ln w="6350" cap="flat" cmpd="sng" algn="ctr">
          <a:solidFill>
            <a:srgbClr val="000080"/>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dsp:txBody>
      <dsp:txXfrm>
        <a:off x="7404599" y="2606069"/>
        <a:ext cx="231554" cy="709139"/>
      </dsp:txXfrm>
    </dsp:sp>
    <dsp:sp modelId="{844680A5-7BFC-4A38-9E56-15BA89801F90}">
      <dsp:nvSpPr>
        <dsp:cNvPr id="0" name=""/>
        <dsp:cNvSpPr/>
      </dsp:nvSpPr>
      <dsp:spPr>
        <a:xfrm>
          <a:off x="7274414" y="3730041"/>
          <a:ext cx="460417" cy="852734"/>
        </a:xfrm>
        <a:prstGeom prst="downArrow">
          <a:avLst>
            <a:gd name="adj1" fmla="val 55000"/>
            <a:gd name="adj2" fmla="val 45000"/>
          </a:avLst>
        </a:prstGeom>
        <a:solidFill>
          <a:srgbClr val="FFFF00"/>
        </a:solidFill>
        <a:ln w="6350" cap="flat" cmpd="sng" algn="ctr">
          <a:solidFill>
            <a:srgbClr val="000080"/>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dsp:txBody>
      <dsp:txXfrm>
        <a:off x="7378008" y="3730041"/>
        <a:ext cx="253229" cy="738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9F4110-C22A-4F5C-980E-F9D930E23577}" type="datetimeFigureOut">
              <a:rPr lang="tr-TR" smtClean="0"/>
              <a:t>18.03.2021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12C354-1237-48A0-B1EF-B6372081CE7E}" type="slidenum">
              <a:rPr lang="tr-TR" smtClean="0"/>
              <a:t>‹#›</a:t>
            </a:fld>
            <a:endParaRPr lang="tr-TR"/>
          </a:p>
        </p:txBody>
      </p:sp>
    </p:spTree>
    <p:extLst>
      <p:ext uri="{BB962C8B-B14F-4D97-AF65-F5344CB8AC3E}">
        <p14:creationId xmlns:p14="http://schemas.microsoft.com/office/powerpoint/2010/main" val="1733869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C062E-7D5E-4B80-8EB4-18D622C5E845}" type="datetimeFigureOut">
              <a:rPr lang="tr-TR" smtClean="0"/>
              <a:t>18.03.2021</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A2482-D493-44CF-8BD2-4D0F980CD92B}" type="slidenum">
              <a:rPr lang="tr-TR" smtClean="0"/>
              <a:t>‹#›</a:t>
            </a:fld>
            <a:endParaRPr lang="tr-TR" dirty="0"/>
          </a:p>
        </p:txBody>
      </p:sp>
    </p:spTree>
    <p:extLst>
      <p:ext uri="{BB962C8B-B14F-4D97-AF65-F5344CB8AC3E}">
        <p14:creationId xmlns:p14="http://schemas.microsoft.com/office/powerpoint/2010/main" val="99864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7C064E-22BD-4698-B685-443178A9B94F}" type="slidenum">
              <a:rPr lang="tr-TR" smtClean="0"/>
              <a:t>1</a:t>
            </a:fld>
            <a:endParaRPr lang="tr-TR"/>
          </a:p>
        </p:txBody>
      </p:sp>
    </p:spTree>
    <p:extLst>
      <p:ext uri="{BB962C8B-B14F-4D97-AF65-F5344CB8AC3E}">
        <p14:creationId xmlns:p14="http://schemas.microsoft.com/office/powerpoint/2010/main" val="14986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0D1F63-6589-47E8-BD93-C229EB2FD53B}" type="slidenum">
              <a:rPr lang="tr-TR" smtClean="0"/>
              <a:t>20</a:t>
            </a:fld>
            <a:endParaRPr lang="tr-TR"/>
          </a:p>
        </p:txBody>
      </p:sp>
    </p:spTree>
    <p:extLst>
      <p:ext uri="{BB962C8B-B14F-4D97-AF65-F5344CB8AC3E}">
        <p14:creationId xmlns:p14="http://schemas.microsoft.com/office/powerpoint/2010/main" val="137510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Görüntüsü Yer Tutucusu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65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D9E0D-DEF4-4021-86D0-D720B881FEA1}" type="slidenum">
              <a:rPr lang="tr-TR" altLang="tr-TR">
                <a:solidFill>
                  <a:prstClr val="black"/>
                </a:solidFill>
                <a:latin typeface="Calibri" pitchFamily="34" charset="0"/>
              </a:rPr>
              <a:pPr/>
              <a:t>41</a:t>
            </a:fld>
            <a:endParaRPr lang="tr-TR" altLang="tr-TR">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FB915FB-1A71-4911-AC3B-818E666E8694}"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372084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560420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027991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640042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18.03.2021</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156763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253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8146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15515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6529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922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8050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2456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80"/>
          </a:solidFill>
        </p:spPr>
        <p:txBody>
          <a:bodyPr/>
          <a:lstStyle>
            <a:lvl1pPr>
              <a:defRPr>
                <a:solidFill>
                  <a:schemeClr val="bg1"/>
                </a:solidFill>
              </a:defRPr>
            </a:lvl1pPr>
          </a:lstStyle>
          <a:p>
            <a:r>
              <a:rPr lang="en-US" dirty="0" smtClean="0"/>
              <a:t>Click to edit Master title style</a:t>
            </a:r>
            <a:endParaRPr lang="tr-T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5" y="5948720"/>
            <a:ext cx="667596" cy="703827"/>
          </a:xfrm>
          <a:prstGeom prst="rect">
            <a:avLst/>
          </a:prstGeom>
        </p:spPr>
      </p:pic>
      <p:sp>
        <p:nvSpPr>
          <p:cNvPr id="9" name="Rectangle 5"/>
          <p:cNvSpPr/>
          <p:nvPr userDrawn="1"/>
        </p:nvSpPr>
        <p:spPr>
          <a:xfrm>
            <a:off x="748800" y="6425495"/>
            <a:ext cx="11210589" cy="222945"/>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spTree>
    <p:extLst>
      <p:ext uri="{BB962C8B-B14F-4D97-AF65-F5344CB8AC3E}">
        <p14:creationId xmlns:p14="http://schemas.microsoft.com/office/powerpoint/2010/main" val="215505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97436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413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470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754689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18.03.2021</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4277703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690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525829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52278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8499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12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73673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589343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27055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068219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90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79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161635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18.03.2021</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3135464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4852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79659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62055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35135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2272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740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24109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5084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878874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4907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46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29280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6170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052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3950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6"/>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895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846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804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3907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452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166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5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667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5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7762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9193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147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Başlık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8"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18.03.2021</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extLst>
      <p:ext uri="{BB962C8B-B14F-4D97-AF65-F5344CB8AC3E}">
        <p14:creationId xmlns:p14="http://schemas.microsoft.com/office/powerpoint/2010/main" val="2143076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84630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18476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18.03.2021</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734984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white"/>
                </a:solidFill>
              </a:rPr>
              <a:pPr/>
              <a:t>18.03.2021</a:t>
            </a:fld>
            <a:endParaRPr lang="tr-TR">
              <a:solidFill>
                <a:prstClr val="white"/>
              </a:solidFill>
            </a:endParaRPr>
          </a:p>
        </p:txBody>
      </p:sp>
      <p:sp>
        <p:nvSpPr>
          <p:cNvPr id="6" name="Altbilgi Yer Tutucusu 5"/>
          <p:cNvSpPr>
            <a:spLocks noGrp="1"/>
          </p:cNvSpPr>
          <p:nvPr>
            <p:ph type="ftr" sz="quarter" idx="11"/>
          </p:nvPr>
        </p:nvSpPr>
        <p:spPr/>
        <p:txBody>
          <a:bodyPr/>
          <a:lstStyle/>
          <a:p>
            <a:endParaRPr lang="tr-TR">
              <a:solidFill>
                <a:prstClr val="white"/>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139625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8" name="Altbilgi Yer Tutucusu 7"/>
          <p:cNvSpPr>
            <a:spLocks noGrp="1"/>
          </p:cNvSpPr>
          <p:nvPr>
            <p:ph type="ftr" sz="quarter" idx="11"/>
          </p:nvPr>
        </p:nvSpPr>
        <p:spPr/>
        <p:txBody>
          <a:bodyPr/>
          <a:lstStyle/>
          <a:p>
            <a:endParaRPr lang="tr-TR">
              <a:solidFill>
                <a:prstClr val="black"/>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32701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18.03.2021</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717128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3" name="Altbilgi Yer Tutucusu 2"/>
          <p:cNvSpPr>
            <a:spLocks noGrp="1"/>
          </p:cNvSpPr>
          <p:nvPr>
            <p:ph type="ftr" sz="quarter" idx="11"/>
          </p:nvPr>
        </p:nvSpPr>
        <p:spPr/>
        <p:txBody>
          <a:bodyPr/>
          <a:lstStyle/>
          <a:p>
            <a:endParaRPr lang="tr-TR">
              <a:solidFill>
                <a:prstClr val="black"/>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43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6" name="Altbilgi Yer Tutucusu 5"/>
          <p:cNvSpPr>
            <a:spLocks noGrp="1"/>
          </p:cNvSpPr>
          <p:nvPr>
            <p:ph type="ftr" sz="quarter" idx="11"/>
          </p:nvPr>
        </p:nvSpPr>
        <p:spPr/>
        <p:txBody>
          <a:bodyPr/>
          <a:lstStyle/>
          <a:p>
            <a:endParaRPr lang="tr-TR">
              <a:solidFill>
                <a:prstClr val="black"/>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71491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solidFill>
                  <a:prstClr val="white"/>
                </a:solidFill>
              </a:rPr>
              <a:pPr/>
              <a:t>18.03.2021</a:t>
            </a:fld>
            <a:endParaRPr lang="tr-TR">
              <a:solidFill>
                <a:prstClr val="white"/>
              </a:solidFill>
            </a:endParaRPr>
          </a:p>
        </p:txBody>
      </p:sp>
      <p:sp>
        <p:nvSpPr>
          <p:cNvPr id="6" name="Altbilgi Yer Tutucusu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Düz Bağlayıcı 10"/>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13879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2"/>
            <a:ext cx="109728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57717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3"/>
            <a:ext cx="2369960" cy="5592761"/>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54640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893788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Başlık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9"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18.03.2021</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extLst>
      <p:ext uri="{BB962C8B-B14F-4D97-AF65-F5344CB8AC3E}">
        <p14:creationId xmlns:p14="http://schemas.microsoft.com/office/powerpoint/2010/main" val="356352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179505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18.03.2021</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554256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white"/>
                </a:solidFill>
              </a:rPr>
              <a:pPr/>
              <a:t>18.03.2021</a:t>
            </a:fld>
            <a:endParaRPr lang="tr-TR">
              <a:solidFill>
                <a:prstClr val="white"/>
              </a:solidFill>
            </a:endParaRPr>
          </a:p>
        </p:txBody>
      </p:sp>
      <p:sp>
        <p:nvSpPr>
          <p:cNvPr id="6" name="Altbilgi Yer Tutucusu 5"/>
          <p:cNvSpPr>
            <a:spLocks noGrp="1"/>
          </p:cNvSpPr>
          <p:nvPr>
            <p:ph type="ftr" sz="quarter" idx="11"/>
          </p:nvPr>
        </p:nvSpPr>
        <p:spPr/>
        <p:txBody>
          <a:bodyPr/>
          <a:lstStyle/>
          <a:p>
            <a:endParaRPr lang="tr-TR">
              <a:solidFill>
                <a:prstClr val="white"/>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2555068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8" name="Altbilgi Yer Tutucusu 7"/>
          <p:cNvSpPr>
            <a:spLocks noGrp="1"/>
          </p:cNvSpPr>
          <p:nvPr>
            <p:ph type="ftr" sz="quarter" idx="11"/>
          </p:nvPr>
        </p:nvSpPr>
        <p:spPr/>
        <p:txBody>
          <a:bodyPr/>
          <a:lstStyle/>
          <a:p>
            <a:endParaRPr lang="tr-TR">
              <a:solidFill>
                <a:prstClr val="black"/>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77173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18.03.2021</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607981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3" name="Altbilgi Yer Tutucusu 2"/>
          <p:cNvSpPr>
            <a:spLocks noGrp="1"/>
          </p:cNvSpPr>
          <p:nvPr>
            <p:ph type="ftr" sz="quarter" idx="11"/>
          </p:nvPr>
        </p:nvSpPr>
        <p:spPr/>
        <p:txBody>
          <a:bodyPr/>
          <a:lstStyle/>
          <a:p>
            <a:endParaRPr lang="tr-TR">
              <a:solidFill>
                <a:prstClr val="black"/>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15381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6" name="Altbilgi Yer Tutucusu 5"/>
          <p:cNvSpPr>
            <a:spLocks noGrp="1"/>
          </p:cNvSpPr>
          <p:nvPr>
            <p:ph type="ftr" sz="quarter" idx="11"/>
          </p:nvPr>
        </p:nvSpPr>
        <p:spPr/>
        <p:txBody>
          <a:bodyPr/>
          <a:lstStyle/>
          <a:p>
            <a:endParaRPr lang="tr-TR">
              <a:solidFill>
                <a:prstClr val="black"/>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42973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solidFill>
                  <a:prstClr val="white"/>
                </a:solidFill>
              </a:rPr>
              <a:pPr/>
              <a:t>18.03.2021</a:t>
            </a:fld>
            <a:endParaRPr lang="tr-TR">
              <a:solidFill>
                <a:prstClr val="white"/>
              </a:solidFill>
            </a:endParaRPr>
          </a:p>
        </p:txBody>
      </p:sp>
      <p:sp>
        <p:nvSpPr>
          <p:cNvPr id="6" name="Altbilgi Yer Tutucusu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Düz Bağlayıcı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10227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0"/>
            <a:ext cx="109728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9254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962025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1"/>
            <a:ext cx="2369960" cy="5592761"/>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solidFill>
              </a:rPr>
              <a:pPr/>
              <a:t>18.03.2021</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80152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E53B-63FB-4660-965B-C53ACA206F66}" type="datetimeFigureOut">
              <a:rPr lang="tr-TR" smtClean="0"/>
              <a:t>18.03.2021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40931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757" y="268875"/>
            <a:ext cx="10150643" cy="1086685"/>
          </a:xfrm>
          <a:prstGeom prst="rect">
            <a:avLst/>
          </a:prstGeom>
        </p:spPr>
        <p:txBody>
          <a:bodyPr vert="horz" lIns="91440" tIns="45720" rIns="91440" bIns="45720" rtlCol="0" anchor="ctr">
            <a:normAutofit/>
          </a:bodyPr>
          <a:lstStyle/>
          <a:p>
            <a:r>
              <a:rPr lang="en-US" dirty="0" smtClean="0"/>
              <a:t>Click to edit Master title style</a:t>
            </a:r>
            <a:endParaRPr lang="tr-T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E53B-63FB-4660-965B-C53ACA206F66}" type="datetimeFigureOut">
              <a:rPr lang="tr-TR" smtClean="0"/>
              <a:t>18.03.2021</a:t>
            </a:fld>
            <a:endParaRPr lang="tr-T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50F1-B703-4243-877D-072E8CD101B4}" type="slidenum">
              <a:rPr lang="tr-TR" smtClean="0"/>
              <a:t>‹#›</a:t>
            </a:fld>
            <a:endParaRPr lang="tr-TR" dirty="0"/>
          </a:p>
        </p:txBody>
      </p:sp>
    </p:spTree>
    <p:extLst>
      <p:ext uri="{BB962C8B-B14F-4D97-AF65-F5344CB8AC3E}">
        <p14:creationId xmlns:p14="http://schemas.microsoft.com/office/powerpoint/2010/main" val="17720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4481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431184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18.03.2021</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3790714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4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6A542-5981-4C17-A122-08728F27A738}" type="datetimeFigureOut">
              <a:rPr lang="tr-TR" smtClean="0">
                <a:solidFill>
                  <a:prstClr val="black">
                    <a:tint val="75000"/>
                  </a:prstClr>
                </a:solidFill>
              </a:rPr>
              <a:pPr/>
              <a:t>18.03.2021</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4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4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66942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Düz Bağlayıcı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31"/>
            <a:ext cx="10972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solidFill>
                  <a:prstClr val="black"/>
                </a:solidFill>
              </a:rPr>
              <a:pPr/>
              <a:t>18.03.2021</a:t>
            </a:fld>
            <a:endParaRPr lang="tr-TR">
              <a:solidFill>
                <a:prstClr val="black"/>
              </a:solidFill>
            </a:endParaRPr>
          </a:p>
        </p:txBody>
      </p:sp>
      <p:sp>
        <p:nvSpPr>
          <p:cNvPr id="22" name="Altbilgi Yer Tutucusu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2277932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Düz Bağlayıcı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solidFill>
                  <a:prstClr val="black"/>
                </a:solidFill>
              </a:rPr>
              <a:pPr/>
              <a:t>18.03.2021</a:t>
            </a:fld>
            <a:endParaRPr lang="tr-TR">
              <a:solidFill>
                <a:prstClr val="black"/>
              </a:solidFill>
            </a:endParaRPr>
          </a:p>
        </p:txBody>
      </p:sp>
      <p:sp>
        <p:nvSpPr>
          <p:cNvPr id="22" name="Altbilgi Yer Tutucusu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859552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72" y="1001400"/>
            <a:ext cx="3651429" cy="2887193"/>
          </a:xfrm>
          <a:prstGeom prst="rect">
            <a:avLst/>
          </a:prstGeom>
        </p:spPr>
      </p:pic>
      <p:sp>
        <p:nvSpPr>
          <p:cNvPr id="6" name="TextBox 5"/>
          <p:cNvSpPr txBox="1"/>
          <p:nvPr/>
        </p:nvSpPr>
        <p:spPr>
          <a:xfrm>
            <a:off x="4967582" y="1590913"/>
            <a:ext cx="6231119" cy="1708160"/>
          </a:xfrm>
          <a:prstGeom prst="rect">
            <a:avLst/>
          </a:prstGeom>
          <a:noFill/>
        </p:spPr>
        <p:txBody>
          <a:bodyPr wrap="square" rtlCol="0">
            <a:spAutoFit/>
          </a:bodyPr>
          <a:lstStyle/>
          <a:p>
            <a:pPr algn="ctr"/>
            <a:r>
              <a:rPr lang="tr-TR" sz="2400" b="1" dirty="0">
                <a:solidFill>
                  <a:srgbClr val="000080"/>
                </a:solidFill>
              </a:rPr>
              <a:t>T.C</a:t>
            </a:r>
            <a:r>
              <a:rPr lang="tr-TR" sz="2400" b="1" dirty="0" smtClean="0">
                <a:solidFill>
                  <a:srgbClr val="000080"/>
                </a:solidFill>
              </a:rPr>
              <a:t>. Hazine ve </a:t>
            </a:r>
            <a:r>
              <a:rPr lang="tr-TR" sz="2400" b="1" dirty="0">
                <a:solidFill>
                  <a:srgbClr val="000080"/>
                </a:solidFill>
              </a:rPr>
              <a:t>Maliye Bakanlığı</a:t>
            </a:r>
          </a:p>
          <a:p>
            <a:pPr algn="ctr"/>
            <a:r>
              <a:rPr lang="tr-TR" sz="4050" b="1" dirty="0">
                <a:solidFill>
                  <a:srgbClr val="000080"/>
                </a:solidFill>
              </a:rPr>
              <a:t>MALİ SUÇLARI ARAŞTIRMA KURULU</a:t>
            </a:r>
          </a:p>
        </p:txBody>
      </p:sp>
      <p:sp>
        <p:nvSpPr>
          <p:cNvPr id="8" name="Rectangle 7"/>
          <p:cNvSpPr/>
          <p:nvPr/>
        </p:nvSpPr>
        <p:spPr>
          <a:xfrm>
            <a:off x="-13100" y="6429603"/>
            <a:ext cx="12191999" cy="222945"/>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sp>
        <p:nvSpPr>
          <p:cNvPr id="2" name="TextBox 1"/>
          <p:cNvSpPr txBox="1"/>
          <p:nvPr/>
        </p:nvSpPr>
        <p:spPr>
          <a:xfrm>
            <a:off x="5951622" y="4327613"/>
            <a:ext cx="4989095" cy="584775"/>
          </a:xfrm>
          <a:prstGeom prst="rect">
            <a:avLst/>
          </a:prstGeom>
          <a:noFill/>
        </p:spPr>
        <p:txBody>
          <a:bodyPr wrap="square" rtlCol="0">
            <a:spAutoFit/>
          </a:bodyPr>
          <a:lstStyle/>
          <a:p>
            <a:r>
              <a:rPr lang="tr-TR" sz="3200" i="1" dirty="0" smtClean="0">
                <a:solidFill>
                  <a:srgbClr val="000080"/>
                </a:solidFill>
              </a:rPr>
              <a:t>Suç Gelirlerinin Aklanması</a:t>
            </a:r>
            <a:endParaRPr lang="tr-TR" sz="3200" i="1" dirty="0">
              <a:solidFill>
                <a:srgbClr val="000080"/>
              </a:solidFill>
            </a:endParaRPr>
          </a:p>
        </p:txBody>
      </p:sp>
      <p:sp>
        <p:nvSpPr>
          <p:cNvPr id="7" name="Metin kutusu 6"/>
          <p:cNvSpPr txBox="1"/>
          <p:nvPr/>
        </p:nvSpPr>
        <p:spPr>
          <a:xfrm>
            <a:off x="8083140" y="5390078"/>
            <a:ext cx="4553080" cy="400110"/>
          </a:xfrm>
          <a:prstGeom prst="rect">
            <a:avLst/>
          </a:prstGeom>
          <a:noFill/>
        </p:spPr>
        <p:txBody>
          <a:bodyPr wrap="square" rtlCol="0">
            <a:spAutoFit/>
          </a:bodyPr>
          <a:lstStyle/>
          <a:p>
            <a:pPr algn="ctr"/>
            <a:endParaRPr lang="tr-TR" sz="2000" b="1" dirty="0">
              <a:solidFill>
                <a:srgbClr val="000080"/>
              </a:solidFill>
            </a:endParaRPr>
          </a:p>
        </p:txBody>
      </p:sp>
      <p:sp>
        <p:nvSpPr>
          <p:cNvPr id="9" name="Footer Placeholder 4"/>
          <p:cNvSpPr>
            <a:spLocks noGrp="1"/>
          </p:cNvSpPr>
          <p:nvPr>
            <p:ph type="ftr" sz="quarter" idx="11"/>
          </p:nvPr>
        </p:nvSpPr>
        <p:spPr>
          <a:xfrm>
            <a:off x="8816631" y="6000309"/>
            <a:ext cx="3086100" cy="365125"/>
          </a:xfrm>
        </p:spPr>
        <p:txBody>
          <a:bodyPr/>
          <a:lstStyle/>
          <a:p>
            <a:r>
              <a:rPr lang="tr-TR" sz="1400" b="1" smtClean="0">
                <a:solidFill>
                  <a:srgbClr val="00007B"/>
                </a:solidFill>
              </a:rPr>
              <a:t>    </a:t>
            </a:r>
            <a:endParaRPr lang="tr-TR" sz="1400" b="1" dirty="0">
              <a:solidFill>
                <a:srgbClr val="00007B"/>
              </a:solidFill>
            </a:endParaRPr>
          </a:p>
        </p:txBody>
      </p:sp>
    </p:spTree>
    <p:extLst>
      <p:ext uri="{BB962C8B-B14F-4D97-AF65-F5344CB8AC3E}">
        <p14:creationId xmlns:p14="http://schemas.microsoft.com/office/powerpoint/2010/main" val="211483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smtClean="0"/>
              <a:t>Söz konusu işletmenin POS cihazlarındaki işlemler incelendiğinde, cihazda gerçekleşen işlemlerin büyük bir kısmının gece 00:00 ila 05:00 saatleri arasında gerçekleştiği görülmüştür.</a:t>
            </a:r>
          </a:p>
          <a:p>
            <a:pPr algn="just"/>
            <a:r>
              <a:rPr lang="tr-TR" dirty="0" smtClean="0"/>
              <a:t>Şahıs A hakkındaki Savcılık iddiaları göz önüne alındığında, gece 00:00’ra kadar faaliyet izni olan işletmenin bu saat dışındaki işlemleri şüpheli bulunmuş olup, gece saatlerinde POS cihazından çekilen tutarlar Uzmanlığımızca suç geliri olarak değerlendirilmiştir.   </a:t>
            </a:r>
            <a:endParaRPr lang="tr-TR" dirty="0"/>
          </a:p>
        </p:txBody>
      </p:sp>
    </p:spTree>
    <p:extLst>
      <p:ext uri="{BB962C8B-B14F-4D97-AF65-F5344CB8AC3E}">
        <p14:creationId xmlns:p14="http://schemas.microsoft.com/office/powerpoint/2010/main" val="322589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smtClean="0"/>
              <a:t>Devam eden araştırmada; A şahsının POS cihazından çekilen tutarların tamamını işletmesinin yıl sonu bilançosunda yurt içi satımlar kaleminde mal/hizmet satımı olarak beyan ettiği anlaşılmış, olup söz konusu beyan edilen tutarlar aklamaya konu olan gelir olarak değerlendirilmiştir.</a:t>
            </a:r>
            <a:endParaRPr lang="tr-TR" dirty="0"/>
          </a:p>
        </p:txBody>
      </p:sp>
    </p:spTree>
    <p:extLst>
      <p:ext uri="{BB962C8B-B14F-4D97-AF65-F5344CB8AC3E}">
        <p14:creationId xmlns:p14="http://schemas.microsoft.com/office/powerpoint/2010/main" val="2090205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6979" y="1862669"/>
            <a:ext cx="10645423" cy="2506133"/>
          </a:xfrm>
          <a:prstGeom prst="rect">
            <a:avLst/>
          </a:prstGeom>
        </p:spPr>
        <p:txBody>
          <a:bodyPr/>
          <a:lstStyle/>
          <a:p>
            <a:endParaRPr lang="tr-TR" smtClean="0"/>
          </a:p>
          <a:p>
            <a:endParaRPr lang="tr-TR" smtClean="0"/>
          </a:p>
          <a:p>
            <a:endParaRPr lang="tr-TR" smtClean="0"/>
          </a:p>
          <a:p>
            <a:endParaRPr lang="tr-TR" smtClean="0"/>
          </a:p>
          <a:p>
            <a:pPr marL="0" indent="0">
              <a:buNone/>
            </a:pPr>
            <a:endParaRPr lang="tr-TR" dirty="0"/>
          </a:p>
        </p:txBody>
      </p:sp>
      <p:sp>
        <p:nvSpPr>
          <p:cNvPr id="6" name="Slayt Numarası Yer Tutucusu 5"/>
          <p:cNvSpPr>
            <a:spLocks noGrp="1"/>
          </p:cNvSpPr>
          <p:nvPr>
            <p:ph type="sldNum" sz="quarter" idx="12"/>
          </p:nvPr>
        </p:nvSpPr>
        <p:spPr>
          <a:xfrm>
            <a:off x="6375399" y="6244411"/>
            <a:ext cx="2743200" cy="2613479"/>
          </a:xfrm>
        </p:spPr>
        <p:txBody>
          <a:bodyPr/>
          <a:lstStyle/>
          <a:p>
            <a:fld id="{D57F1E4F-1CFF-5643-939E-217C01CDF565}" type="slidenum">
              <a:rPr lang="en-US" smtClean="0"/>
              <a:pPr/>
              <a:t>12</a:t>
            </a:fld>
            <a:endParaRPr lang="en-US" dirty="0"/>
          </a:p>
        </p:txBody>
      </p:sp>
      <p:graphicFrame>
        <p:nvGraphicFramePr>
          <p:cNvPr id="5" name="Diyagram 4"/>
          <p:cNvGraphicFramePr/>
          <p:nvPr>
            <p:extLst>
              <p:ext uri="{D42A27DB-BD31-4B8C-83A1-F6EECF244321}">
                <p14:modId xmlns:p14="http://schemas.microsoft.com/office/powerpoint/2010/main" val="401419342"/>
              </p:ext>
            </p:extLst>
          </p:nvPr>
        </p:nvGraphicFramePr>
        <p:xfrm>
          <a:off x="1017431" y="-585536"/>
          <a:ext cx="8967491" cy="656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1639230" y="4992603"/>
            <a:ext cx="8832255" cy="769441"/>
          </a:xfrm>
          <a:prstGeom prst="rect">
            <a:avLst/>
          </a:prstGeom>
          <a:solidFill>
            <a:schemeClr val="bg2"/>
          </a:solidFill>
          <a:ln>
            <a:solidFill>
              <a:srgbClr val="000080"/>
            </a:solidFill>
          </a:ln>
        </p:spPr>
        <p:txBody>
          <a:bodyPr wrap="square" rtlCol="0">
            <a:spAutoFit/>
          </a:bodyPr>
          <a:lstStyle/>
          <a:p>
            <a:r>
              <a:rPr lang="tr-TR" sz="4400" b="1" dirty="0" smtClean="0">
                <a:solidFill>
                  <a:srgbClr val="000080"/>
                </a:solidFill>
              </a:rPr>
              <a:t>         OLMASI GEREKMEKTEDİR</a:t>
            </a:r>
            <a:endParaRPr lang="tr-TR" sz="4400" b="1" dirty="0">
              <a:solidFill>
                <a:srgbClr val="000080"/>
              </a:solidFill>
            </a:endParaRPr>
          </a:p>
        </p:txBody>
      </p:sp>
      <p:sp>
        <p:nvSpPr>
          <p:cNvPr id="9" name="Slayt Numarası Yer Tutucusu 3"/>
          <p:cNvSpPr txBox="1">
            <a:spLocks/>
          </p:cNvSpPr>
          <p:nvPr/>
        </p:nvSpPr>
        <p:spPr>
          <a:xfrm>
            <a:off x="9099884" y="6325137"/>
            <a:ext cx="2743200" cy="365125"/>
          </a:xfrm>
          <a:prstGeom prst="rect">
            <a:avLst/>
          </a:prstGeom>
        </p:spPr>
        <p:txBody>
          <a:bodyPr vert="horz" lIns="91440" tIns="45720" rIns="91440" bIns="45720" rtlCol="0" anchor="ctr">
            <a:normAutofit/>
          </a:bodyP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sp>
        <p:nvSpPr>
          <p:cNvPr id="8" name="Başlık 1"/>
          <p:cNvSpPr>
            <a:spLocks noGrp="1"/>
          </p:cNvSpPr>
          <p:nvPr>
            <p:ph type="title"/>
          </p:nvPr>
        </p:nvSpPr>
        <p:spPr>
          <a:xfrm>
            <a:off x="192507" y="180641"/>
            <a:ext cx="11822039" cy="926264"/>
          </a:xfrm>
        </p:spPr>
        <p:txBody>
          <a:bodyPr>
            <a:normAutofit fontScale="90000"/>
          </a:bodyPr>
          <a:lstStyle/>
          <a:p>
            <a:pPr lvl="0"/>
            <a:r>
              <a:rPr lang="tr-TR" sz="5400" b="1" smtClean="0"/>
              <a:t>                        </a:t>
            </a:r>
            <a:r>
              <a:rPr lang="tr-TR" sz="5400" smtClean="0"/>
              <a:t/>
            </a:r>
            <a:br>
              <a:rPr lang="tr-TR" sz="5400" smtClean="0"/>
            </a:br>
            <a:r>
              <a:rPr lang="tr-TR" sz="5400" b="1" smtClean="0"/>
              <a:t>Genel Olarak Aklamadan Bahsedebilmek İçin;</a:t>
            </a:r>
            <a:br>
              <a:rPr lang="tr-TR" sz="5400" b="1" smtClean="0"/>
            </a:br>
            <a:endParaRPr lang="tr-TR" sz="5400" b="1" dirty="0"/>
          </a:p>
        </p:txBody>
      </p:sp>
    </p:spTree>
    <p:extLst>
      <p:ext uri="{BB962C8B-B14F-4D97-AF65-F5344CB8AC3E}">
        <p14:creationId xmlns:p14="http://schemas.microsoft.com/office/powerpoint/2010/main" val="2345272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883976463"/>
              </p:ext>
            </p:extLst>
          </p:nvPr>
        </p:nvGraphicFramePr>
        <p:xfrm>
          <a:off x="374905" y="1"/>
          <a:ext cx="11456540" cy="23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365760" y="1298448"/>
            <a:ext cx="11460480" cy="4937760"/>
          </a:xfrm>
          <a:prstGeom prst="rect">
            <a:avLst/>
          </a:prstGeom>
        </p:spPr>
        <p:txBody>
          <a:bodyPr>
            <a:normAutofit/>
          </a:bodyPr>
          <a:lstStyle/>
          <a:p>
            <a:pPr>
              <a:lnSpc>
                <a:spcPct val="90000"/>
              </a:lnSpc>
              <a:buClr>
                <a:srgbClr val="660033"/>
              </a:buClr>
              <a:buFont typeface="Wingdings" pitchFamily="2" charset="2"/>
              <a:buNone/>
              <a:defRPr/>
            </a:pPr>
            <a:r>
              <a:rPr lang="tr-TR" sz="2800" b="1" dirty="0">
                <a:solidFill>
                  <a:schemeClr val="tx1"/>
                </a:solidFill>
                <a:latin typeface="Arial" pitchFamily="34" charset="0"/>
                <a:cs typeface="Arial" pitchFamily="34" charset="0"/>
              </a:rPr>
              <a:t> </a:t>
            </a:r>
            <a:r>
              <a:rPr lang="tr-TR" sz="2800" b="1" dirty="0" smtClean="0">
                <a:solidFill>
                  <a:schemeClr val="tx1"/>
                </a:solidFill>
                <a:latin typeface="Arial" pitchFamily="34" charset="0"/>
                <a:cs typeface="Arial" pitchFamily="34" charset="0"/>
              </a:rPr>
              <a:t> Alt </a:t>
            </a:r>
            <a:r>
              <a:rPr lang="tr-TR" sz="2800" b="1" dirty="0">
                <a:solidFill>
                  <a:schemeClr val="tx1"/>
                </a:solidFill>
                <a:latin typeface="Arial" pitchFamily="34" charset="0"/>
                <a:cs typeface="Arial" pitchFamily="34" charset="0"/>
              </a:rPr>
              <a:t>sınırı altı ay veya daha fazla hapis cezasını gerektiren bir suçtan  kaynaklanan malvarlığı değerlerini, </a:t>
            </a:r>
            <a:endParaRPr lang="tr-TR" sz="2800" b="1" dirty="0" smtClean="0">
              <a:solidFill>
                <a:schemeClr val="tx1"/>
              </a:solidFill>
              <a:latin typeface="Arial" pitchFamily="34" charset="0"/>
              <a:cs typeface="Arial" pitchFamily="34" charset="0"/>
            </a:endParaRPr>
          </a:p>
          <a:p>
            <a:pPr>
              <a:lnSpc>
                <a:spcPct val="90000"/>
              </a:lnSpc>
              <a:buClr>
                <a:srgbClr val="660033"/>
              </a:buClr>
              <a:buFont typeface="Wingdings" pitchFamily="2" charset="2"/>
              <a:buNone/>
              <a:defRPr/>
            </a:pPr>
            <a:endParaRPr lang="tr-TR" sz="2400" b="1" dirty="0">
              <a:solidFill>
                <a:schemeClr val="tx1"/>
              </a:solidFill>
              <a:latin typeface="Arial" pitchFamily="34" charset="0"/>
              <a:cs typeface="Arial" pitchFamily="34" charset="0"/>
            </a:endParaRPr>
          </a:p>
          <a:p>
            <a:pPr>
              <a:lnSpc>
                <a:spcPct val="90000"/>
              </a:lnSpc>
              <a:buClr>
                <a:srgbClr val="660033"/>
              </a:buClr>
              <a:buFont typeface="Wingdings" pitchFamily="2" charset="2"/>
              <a:buChar char="q"/>
              <a:defRPr/>
            </a:pPr>
            <a:r>
              <a:rPr lang="tr-TR" sz="2800" dirty="0" smtClean="0">
                <a:solidFill>
                  <a:schemeClr val="tx1"/>
                </a:solidFill>
                <a:latin typeface="Tahoma" pitchFamily="34" charset="0"/>
              </a:rPr>
              <a:t> Yurt </a:t>
            </a:r>
            <a:r>
              <a:rPr lang="tr-TR" sz="2800" dirty="0">
                <a:solidFill>
                  <a:schemeClr val="tx1"/>
                </a:solidFill>
                <a:latin typeface="Tahoma" pitchFamily="34" charset="0"/>
              </a:rPr>
              <a:t>dışına çıkarmak veya </a:t>
            </a:r>
          </a:p>
          <a:p>
            <a:pPr>
              <a:lnSpc>
                <a:spcPct val="90000"/>
              </a:lnSpc>
              <a:buClr>
                <a:srgbClr val="660033"/>
              </a:buClr>
              <a:buFont typeface="Wingdings" pitchFamily="2" charset="2"/>
              <a:buChar char="q"/>
              <a:defRPr/>
            </a:pPr>
            <a:r>
              <a:rPr lang="tr-TR" sz="2800" dirty="0" smtClean="0">
                <a:solidFill>
                  <a:schemeClr val="tx1"/>
                </a:solidFill>
                <a:latin typeface="Tahoma" pitchFamily="34" charset="0"/>
              </a:rPr>
              <a:t> Bunların </a:t>
            </a:r>
            <a:r>
              <a:rPr lang="tr-TR" sz="2800" dirty="0">
                <a:solidFill>
                  <a:schemeClr val="tx1"/>
                </a:solidFill>
                <a:latin typeface="Tahoma" pitchFamily="34" charset="0"/>
              </a:rPr>
              <a:t>gayrimeşru kaynağını gizlemek veya meşru bir yolla elde edildiği konusunda kanaat uyandırmak maksadıyla çeşitli işlemlere tabi tutmak</a:t>
            </a:r>
          </a:p>
          <a:p>
            <a:pPr algn="ctr">
              <a:lnSpc>
                <a:spcPct val="90000"/>
              </a:lnSpc>
              <a:buClr>
                <a:srgbClr val="660033"/>
              </a:buClr>
              <a:buFont typeface="Wingdings" pitchFamily="2" charset="2"/>
              <a:buNone/>
              <a:defRPr/>
            </a:pPr>
            <a:endParaRPr lang="tr-TR" sz="900" dirty="0">
              <a:solidFill>
                <a:schemeClr val="tx1"/>
              </a:solidFill>
              <a:latin typeface="Tahoma" pitchFamily="34" charset="0"/>
            </a:endParaRPr>
          </a:p>
          <a:p>
            <a:pPr algn="just">
              <a:lnSpc>
                <a:spcPct val="90000"/>
              </a:lnSpc>
              <a:buClr>
                <a:srgbClr val="660033"/>
              </a:buClr>
              <a:buFont typeface="Wingdings" pitchFamily="2" charset="2"/>
              <a:buNone/>
              <a:defRPr/>
            </a:pPr>
            <a:r>
              <a:rPr lang="tr-TR" sz="2400" i="1" u="sng" dirty="0">
                <a:solidFill>
                  <a:schemeClr val="tx1"/>
                </a:solidFill>
                <a:latin typeface="Tahoma" pitchFamily="34" charset="0"/>
              </a:rPr>
              <a:t>(</a:t>
            </a:r>
            <a:r>
              <a:rPr lang="tr-TR" sz="2000" i="1" u="sng" dirty="0">
                <a:solidFill>
                  <a:schemeClr val="tx1"/>
                </a:solidFill>
                <a:latin typeface="Tahoma" pitchFamily="34" charset="0"/>
              </a:rPr>
              <a:t>Üç yıldan yedi yıla kadar hapis ve </a:t>
            </a:r>
            <a:r>
              <a:rPr lang="tr-TR" sz="2000" i="1" u="sng" dirty="0" err="1">
                <a:solidFill>
                  <a:schemeClr val="tx1"/>
                </a:solidFill>
                <a:latin typeface="Tahoma" pitchFamily="34" charset="0"/>
              </a:rPr>
              <a:t>yirmibin</a:t>
            </a:r>
            <a:r>
              <a:rPr lang="tr-TR" sz="2000" i="1" u="sng" dirty="0">
                <a:solidFill>
                  <a:schemeClr val="tx1"/>
                </a:solidFill>
                <a:latin typeface="Tahoma" pitchFamily="34" charset="0"/>
              </a:rPr>
              <a:t> güne kadar adlî para  cezası</a:t>
            </a:r>
            <a:r>
              <a:rPr lang="tr-TR" sz="2400" i="1" u="sng" dirty="0" smtClean="0">
                <a:solidFill>
                  <a:schemeClr val="tx1"/>
                </a:solidFill>
                <a:latin typeface="Tahoma" pitchFamily="34" charset="0"/>
              </a:rPr>
              <a:t>)</a:t>
            </a:r>
            <a:endParaRPr lang="tr-TR" sz="2400" i="1" u="sng" dirty="0">
              <a:solidFill>
                <a:schemeClr val="tx1"/>
              </a:solidFill>
              <a:latin typeface="Tahoma" pitchFamily="34" charset="0"/>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solidFill>
                  <a:prstClr val="black">
                    <a:tint val="75000"/>
                  </a:prstClr>
                </a:solidFill>
              </a:rPr>
              <a:pPr/>
              <a:t>13</a:t>
            </a:fld>
            <a:endParaRPr lang="en-US" dirty="0">
              <a:solidFill>
                <a:prstClr val="black">
                  <a:tint val="75000"/>
                </a:prstClr>
              </a:solidFill>
            </a:endParaRPr>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TCK 282’deki Aklama Suçu Tanımı</a:t>
            </a:r>
            <a:endParaRPr lang="tr-TR" sz="5400" b="1" dirty="0"/>
          </a:p>
        </p:txBody>
      </p:sp>
    </p:spTree>
    <p:extLst>
      <p:ext uri="{BB962C8B-B14F-4D97-AF65-F5344CB8AC3E}">
        <p14:creationId xmlns:p14="http://schemas.microsoft.com/office/powerpoint/2010/main" val="1848247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489013422"/>
              </p:ext>
            </p:extLst>
          </p:nvPr>
        </p:nvGraphicFramePr>
        <p:xfrm>
          <a:off x="293513" y="331261"/>
          <a:ext cx="11060289" cy="119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14</a:t>
            </a:fld>
            <a:endParaRPr lang="en-US" dirty="0"/>
          </a:p>
        </p:txBody>
      </p:sp>
      <p:grpSp>
        <p:nvGrpSpPr>
          <p:cNvPr id="7" name="Group 4"/>
          <p:cNvGrpSpPr>
            <a:grpSpLocks/>
          </p:cNvGrpSpPr>
          <p:nvPr/>
        </p:nvGrpSpPr>
        <p:grpSpPr bwMode="auto">
          <a:xfrm>
            <a:off x="1772412" y="1908175"/>
            <a:ext cx="8458200" cy="1295400"/>
            <a:chOff x="228" y="663"/>
            <a:chExt cx="5328" cy="816"/>
          </a:xfrm>
          <a:solidFill>
            <a:srgbClr val="000080"/>
          </a:solidFill>
        </p:grpSpPr>
        <p:sp>
          <p:nvSpPr>
            <p:cNvPr id="8" name="AutoShape 5"/>
            <p:cNvSpPr>
              <a:spLocks noChangeArrowheads="1"/>
            </p:cNvSpPr>
            <p:nvPr/>
          </p:nvSpPr>
          <p:spPr bwMode="auto">
            <a:xfrm>
              <a:off x="228"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Öncül suç</a:t>
              </a:r>
              <a:endParaRPr lang="en-US" sz="2200" b="1" dirty="0">
                <a:solidFill>
                  <a:schemeClr val="bg1"/>
                </a:solidFill>
                <a:effectLst/>
                <a:latin typeface="Arial Narrow" pitchFamily="34" charset="0"/>
              </a:endParaRPr>
            </a:p>
          </p:txBody>
        </p:sp>
        <p:sp>
          <p:nvSpPr>
            <p:cNvPr id="9" name="AutoShape 6"/>
            <p:cNvSpPr>
              <a:spLocks noChangeArrowheads="1"/>
            </p:cNvSpPr>
            <p:nvPr/>
          </p:nvSpPr>
          <p:spPr bwMode="auto">
            <a:xfrm>
              <a:off x="2100"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Suç geliri</a:t>
              </a:r>
              <a:endParaRPr lang="en-US" sz="2200" b="1" dirty="0">
                <a:solidFill>
                  <a:schemeClr val="bg1"/>
                </a:solidFill>
                <a:effectLst/>
                <a:latin typeface="Arial Narrow" pitchFamily="34" charset="0"/>
              </a:endParaRPr>
            </a:p>
          </p:txBody>
        </p:sp>
        <p:sp>
          <p:nvSpPr>
            <p:cNvPr id="10" name="AutoShape 7"/>
            <p:cNvSpPr>
              <a:spLocks noChangeArrowheads="1"/>
            </p:cNvSpPr>
            <p:nvPr/>
          </p:nvSpPr>
          <p:spPr bwMode="auto">
            <a:xfrm>
              <a:off x="3972" y="663"/>
              <a:ext cx="1584"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Aklama</a:t>
              </a:r>
              <a:endParaRPr lang="en-US" sz="2200" b="1" dirty="0">
                <a:solidFill>
                  <a:schemeClr val="bg1"/>
                </a:solidFill>
                <a:effectLst/>
                <a:latin typeface="Arial Narrow" pitchFamily="34" charset="0"/>
              </a:endParaRPr>
            </a:p>
          </p:txBody>
        </p:sp>
        <p:sp>
          <p:nvSpPr>
            <p:cNvPr id="11" name="AutoShape 8"/>
            <p:cNvSpPr>
              <a:spLocks noChangeArrowheads="1"/>
            </p:cNvSpPr>
            <p:nvPr/>
          </p:nvSpPr>
          <p:spPr bwMode="auto">
            <a:xfrm>
              <a:off x="1572"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sp>
          <p:nvSpPr>
            <p:cNvPr id="12" name="AutoShape 9"/>
            <p:cNvSpPr>
              <a:spLocks noChangeArrowheads="1"/>
            </p:cNvSpPr>
            <p:nvPr/>
          </p:nvSpPr>
          <p:spPr bwMode="auto">
            <a:xfrm>
              <a:off x="3444"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grpSp>
      <p:grpSp>
        <p:nvGrpSpPr>
          <p:cNvPr id="13" name="Group 20"/>
          <p:cNvGrpSpPr>
            <a:grpSpLocks/>
          </p:cNvGrpSpPr>
          <p:nvPr/>
        </p:nvGrpSpPr>
        <p:grpSpPr bwMode="auto">
          <a:xfrm>
            <a:off x="1970995" y="3909106"/>
            <a:ext cx="8458200" cy="1871662"/>
            <a:chOff x="249" y="1979"/>
            <a:chExt cx="5328" cy="1179"/>
          </a:xfrm>
          <a:solidFill>
            <a:srgbClr val="000080"/>
          </a:solidFill>
        </p:grpSpPr>
        <p:grpSp>
          <p:nvGrpSpPr>
            <p:cNvPr id="14" name="Group 13"/>
            <p:cNvGrpSpPr>
              <a:grpSpLocks/>
            </p:cNvGrpSpPr>
            <p:nvPr/>
          </p:nvGrpSpPr>
          <p:grpSpPr bwMode="auto">
            <a:xfrm>
              <a:off x="249" y="2342"/>
              <a:ext cx="5328" cy="816"/>
              <a:chOff x="228" y="663"/>
              <a:chExt cx="5328" cy="816"/>
            </a:xfrm>
            <a:grpFill/>
          </p:grpSpPr>
          <p:sp>
            <p:nvSpPr>
              <p:cNvPr id="16" name="AutoShape 14"/>
              <p:cNvSpPr>
                <a:spLocks noChangeArrowheads="1"/>
              </p:cNvSpPr>
              <p:nvPr/>
            </p:nvSpPr>
            <p:spPr bwMode="auto">
              <a:xfrm>
                <a:off x="228"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latin typeface="Arial Narrow" pitchFamily="34" charset="0"/>
                  </a:rPr>
                  <a:t>U</a:t>
                </a:r>
                <a:r>
                  <a:rPr lang="tr-TR" sz="2200" b="1" dirty="0" smtClean="0">
                    <a:solidFill>
                      <a:schemeClr val="bg1"/>
                    </a:solidFill>
                    <a:latin typeface="Arial Narrow" pitchFamily="34" charset="0"/>
                  </a:rPr>
                  <a:t>yuşturucu</a:t>
                </a:r>
                <a:r>
                  <a:rPr lang="tr-TR" sz="2200" b="1" dirty="0" smtClean="0">
                    <a:solidFill>
                      <a:schemeClr val="bg1"/>
                    </a:solidFill>
                    <a:effectLst/>
                    <a:latin typeface="Arial Narrow" pitchFamily="34" charset="0"/>
                  </a:rPr>
                  <a:t> Kaçakçılığı</a:t>
                </a:r>
                <a:endParaRPr lang="en-US" sz="2200" b="1" dirty="0">
                  <a:solidFill>
                    <a:schemeClr val="bg1"/>
                  </a:solidFill>
                  <a:effectLst/>
                  <a:latin typeface="Arial Narrow" pitchFamily="34" charset="0"/>
                </a:endParaRPr>
              </a:p>
            </p:txBody>
          </p:sp>
          <p:sp>
            <p:nvSpPr>
              <p:cNvPr id="17" name="AutoShape 15"/>
              <p:cNvSpPr>
                <a:spLocks noChangeArrowheads="1"/>
              </p:cNvSpPr>
              <p:nvPr/>
            </p:nvSpPr>
            <p:spPr bwMode="auto">
              <a:xfrm>
                <a:off x="2100"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latin typeface="Arial Narrow" pitchFamily="34" charset="0"/>
                  </a:rPr>
                  <a:t>5</a:t>
                </a:r>
                <a:r>
                  <a:rPr lang="tr-TR" sz="2200" b="1" dirty="0" smtClean="0">
                    <a:solidFill>
                      <a:schemeClr val="bg1"/>
                    </a:solidFill>
                    <a:effectLst/>
                    <a:latin typeface="Arial Narrow" pitchFamily="34" charset="0"/>
                  </a:rPr>
                  <a:t>00.000 </a:t>
                </a:r>
                <a:r>
                  <a:rPr lang="tr-TR" sz="2200" b="1" dirty="0">
                    <a:solidFill>
                      <a:schemeClr val="bg1"/>
                    </a:solidFill>
                    <a:effectLst/>
                    <a:latin typeface="Arial Narrow" pitchFamily="34" charset="0"/>
                  </a:rPr>
                  <a:t>ABD Doları</a:t>
                </a:r>
                <a:endParaRPr lang="en-US" sz="2200" b="1" dirty="0">
                  <a:solidFill>
                    <a:schemeClr val="bg1"/>
                  </a:solidFill>
                  <a:effectLst/>
                  <a:latin typeface="Arial Narrow" pitchFamily="34" charset="0"/>
                </a:endParaRPr>
              </a:p>
            </p:txBody>
          </p:sp>
          <p:sp>
            <p:nvSpPr>
              <p:cNvPr id="18" name="AutoShape 16"/>
              <p:cNvSpPr>
                <a:spLocks noChangeArrowheads="1"/>
              </p:cNvSpPr>
              <p:nvPr/>
            </p:nvSpPr>
            <p:spPr bwMode="auto">
              <a:xfrm>
                <a:off x="3972" y="663"/>
                <a:ext cx="1584"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smtClean="0">
                    <a:solidFill>
                      <a:schemeClr val="bg1"/>
                    </a:solidFill>
                    <a:effectLst/>
                    <a:latin typeface="Arial Narrow" pitchFamily="34" charset="0"/>
                  </a:rPr>
                  <a:t>Suç Gelirinin </a:t>
                </a:r>
                <a:r>
                  <a:rPr lang="tr-TR" sz="2200" b="1" dirty="0" smtClean="0">
                    <a:solidFill>
                      <a:schemeClr val="bg1"/>
                    </a:solidFill>
                    <a:latin typeface="Arial Narrow" pitchFamily="34" charset="0"/>
                  </a:rPr>
                  <a:t>Singapur’a Transfer Edilmesi</a:t>
                </a:r>
                <a:endParaRPr lang="en-US" sz="2200" b="1" dirty="0">
                  <a:solidFill>
                    <a:schemeClr val="bg1"/>
                  </a:solidFill>
                  <a:effectLst/>
                  <a:latin typeface="Arial Narrow" pitchFamily="34" charset="0"/>
                </a:endParaRPr>
              </a:p>
            </p:txBody>
          </p:sp>
          <p:sp>
            <p:nvSpPr>
              <p:cNvPr id="19" name="AutoShape 17"/>
              <p:cNvSpPr>
                <a:spLocks noChangeArrowheads="1"/>
              </p:cNvSpPr>
              <p:nvPr/>
            </p:nvSpPr>
            <p:spPr bwMode="auto">
              <a:xfrm>
                <a:off x="1572"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sp>
            <p:nvSpPr>
              <p:cNvPr id="20" name="AutoShape 18"/>
              <p:cNvSpPr>
                <a:spLocks noChangeArrowheads="1"/>
              </p:cNvSpPr>
              <p:nvPr/>
            </p:nvSpPr>
            <p:spPr bwMode="auto">
              <a:xfrm>
                <a:off x="3444"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grpSp>
        <p:sp>
          <p:nvSpPr>
            <p:cNvPr id="15" name="Text Box 19"/>
            <p:cNvSpPr txBox="1">
              <a:spLocks noChangeArrowheads="1"/>
            </p:cNvSpPr>
            <p:nvPr/>
          </p:nvSpPr>
          <p:spPr bwMode="auto">
            <a:xfrm>
              <a:off x="295" y="1979"/>
              <a:ext cx="1088" cy="288"/>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sz="2400" b="1" u="sng" dirty="0" smtClean="0">
                  <a:solidFill>
                    <a:schemeClr val="bg1"/>
                  </a:solidFill>
                  <a:effectLst>
                    <a:outerShdw blurRad="38100" dist="38100" dir="2700000" algn="tl">
                      <a:srgbClr val="000000"/>
                    </a:outerShdw>
                  </a:effectLst>
                  <a:latin typeface="Arial Narrow" pitchFamily="34" charset="0"/>
                </a:rPr>
                <a:t>Örnek :</a:t>
              </a:r>
              <a:endParaRPr lang="en-US" sz="2400" b="1" u="sng" dirty="0">
                <a:solidFill>
                  <a:schemeClr val="bg1"/>
                </a:solidFill>
                <a:effectLst>
                  <a:outerShdw blurRad="38100" dist="38100" dir="2700000" algn="tl">
                    <a:srgbClr val="000000"/>
                  </a:outerShdw>
                </a:effectLst>
                <a:latin typeface="Arial Narrow" pitchFamily="34" charset="0"/>
              </a:endParaRPr>
            </a:p>
          </p:txBody>
        </p:sp>
      </p:grpSp>
      <p:sp>
        <p:nvSpPr>
          <p:cNvPr id="21" name="Başlık 1"/>
          <p:cNvSpPr>
            <a:spLocks noGrp="1"/>
          </p:cNvSpPr>
          <p:nvPr>
            <p:ph type="title"/>
          </p:nvPr>
        </p:nvSpPr>
        <p:spPr>
          <a:xfrm>
            <a:off x="192507" y="180641"/>
            <a:ext cx="11822039" cy="966370"/>
          </a:xfrm>
        </p:spPr>
        <p:txBody>
          <a:bodyPr>
            <a:normAutofit fontScale="90000"/>
          </a:bodyPr>
          <a:lstStyle/>
          <a:p>
            <a:pPr lvl="0"/>
            <a:r>
              <a:rPr lang="tr-TR" sz="5400" b="1" dirty="0" smtClean="0"/>
              <a:t>   </a:t>
            </a:r>
            <a:br>
              <a:rPr lang="tr-TR" sz="5400" b="1" dirty="0" smtClean="0"/>
            </a:br>
            <a:r>
              <a:rPr lang="tr-TR" sz="5400" b="1" dirty="0"/>
              <a:t> </a:t>
            </a:r>
            <a:r>
              <a:rPr lang="tr-TR" sz="5400" b="1" dirty="0" smtClean="0"/>
              <a:t>                 Aklama </a:t>
            </a:r>
            <a:r>
              <a:rPr lang="tr-TR" sz="5400" b="1" dirty="0"/>
              <a:t>Suçunun Oluşumu</a:t>
            </a:r>
            <a:r>
              <a:rPr lang="tr-TR" sz="5400" b="1" dirty="0">
                <a:latin typeface="Times New Roman" panose="02020603050405020304" pitchFamily="18" charset="0"/>
                <a:cs typeface="Times New Roman" panose="02020603050405020304" pitchFamily="18" charset="0"/>
              </a:rPr>
              <a:t/>
            </a:r>
            <a:br>
              <a:rPr lang="tr-TR" sz="5400" b="1" dirty="0">
                <a:latin typeface="Times New Roman" panose="02020603050405020304" pitchFamily="18" charset="0"/>
                <a:cs typeface="Times New Roman" panose="02020603050405020304" pitchFamily="18" charset="0"/>
              </a:rPr>
            </a:br>
            <a:endParaRPr lang="tr-TR" sz="5400" b="1" dirty="0"/>
          </a:p>
        </p:txBody>
      </p:sp>
    </p:spTree>
    <p:extLst>
      <p:ext uri="{BB962C8B-B14F-4D97-AF65-F5344CB8AC3E}">
        <p14:creationId xmlns:p14="http://schemas.microsoft.com/office/powerpoint/2010/main" val="116638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760293060"/>
              </p:ext>
            </p:extLst>
          </p:nvPr>
        </p:nvGraphicFramePr>
        <p:xfrm>
          <a:off x="293513" y="331261"/>
          <a:ext cx="11060289" cy="119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61297" y="1805201"/>
            <a:ext cx="10800527" cy="3758522"/>
          </a:xfrm>
          <a:prstGeom prst="rect">
            <a:avLst/>
          </a:prstGeom>
        </p:spPr>
        <p:txBody>
          <a:bodyPr>
            <a:noAutofit/>
          </a:bodyPr>
          <a:lstStyle/>
          <a:p>
            <a:pPr algn="just">
              <a:buFont typeface="Wingdings" panose="05000000000000000000" pitchFamily="2" charset="2"/>
              <a:buChar char="Ø"/>
            </a:pPr>
            <a:r>
              <a:rPr lang="tr-TR" b="1" dirty="0">
                <a:solidFill>
                  <a:schemeClr val="tx1"/>
                </a:solidFill>
              </a:rPr>
              <a:t>Öncül suç, suç gelirinin elde edilmesini mümkün kılan </a:t>
            </a:r>
            <a:r>
              <a:rPr lang="tr-TR" b="1" dirty="0" smtClean="0">
                <a:solidFill>
                  <a:schemeClr val="tx1"/>
                </a:solidFill>
              </a:rPr>
              <a:t>suçtur.</a:t>
            </a:r>
          </a:p>
          <a:p>
            <a:pPr marL="0" indent="0" algn="just">
              <a:buNone/>
            </a:pPr>
            <a:endParaRPr lang="tr-TR" b="1" dirty="0" smtClean="0">
              <a:solidFill>
                <a:schemeClr val="tx1"/>
              </a:solidFill>
            </a:endParaRPr>
          </a:p>
          <a:p>
            <a:pPr algn="just">
              <a:buFont typeface="Wingdings" panose="05000000000000000000" pitchFamily="2" charset="2"/>
              <a:buChar char="Ø"/>
            </a:pPr>
            <a:r>
              <a:rPr lang="tr-TR" b="1" dirty="0" smtClean="0">
                <a:solidFill>
                  <a:schemeClr val="tx1"/>
                </a:solidFill>
              </a:rPr>
              <a:t>TCK 282/1’ e </a:t>
            </a:r>
            <a:r>
              <a:rPr lang="tr-TR" b="1" dirty="0">
                <a:solidFill>
                  <a:schemeClr val="tx1"/>
                </a:solidFill>
              </a:rPr>
              <a:t>göre</a:t>
            </a:r>
            <a:r>
              <a:rPr lang="tr-TR" b="1" dirty="0" smtClean="0">
                <a:solidFill>
                  <a:schemeClr val="tx1"/>
                </a:solidFill>
              </a:rPr>
              <a:t>, “</a:t>
            </a:r>
            <a:r>
              <a:rPr lang="tr-TR" b="1" u="sng" dirty="0">
                <a:solidFill>
                  <a:schemeClr val="tx1"/>
                </a:solidFill>
              </a:rPr>
              <a:t>alt sınırı </a:t>
            </a:r>
            <a:r>
              <a:rPr lang="tr-TR" b="1" u="sng" dirty="0" smtClean="0">
                <a:solidFill>
                  <a:schemeClr val="tx1"/>
                </a:solidFill>
              </a:rPr>
              <a:t>6 ay veya </a:t>
            </a:r>
            <a:r>
              <a:rPr lang="tr-TR" b="1" u="sng" dirty="0">
                <a:solidFill>
                  <a:schemeClr val="tx1"/>
                </a:solidFill>
              </a:rPr>
              <a:t>daha fazla hapis cezasını gerektiren</a:t>
            </a:r>
            <a:r>
              <a:rPr lang="tr-TR" b="1" dirty="0">
                <a:solidFill>
                  <a:schemeClr val="tx1"/>
                </a:solidFill>
              </a:rPr>
              <a:t>” tüm suçlar öncül </a:t>
            </a:r>
            <a:r>
              <a:rPr lang="tr-TR" b="1" dirty="0" smtClean="0">
                <a:solidFill>
                  <a:schemeClr val="tx1"/>
                </a:solidFill>
              </a:rPr>
              <a:t>suç kapsamındadır. </a:t>
            </a:r>
          </a:p>
          <a:p>
            <a:pPr marL="0" indent="0" algn="just">
              <a:buNone/>
            </a:pPr>
            <a:endParaRPr lang="tr-TR" b="1" dirty="0" smtClean="0">
              <a:solidFill>
                <a:schemeClr val="tx1"/>
              </a:solidFill>
            </a:endParaRPr>
          </a:p>
          <a:p>
            <a:pPr algn="just">
              <a:buFont typeface="Wingdings" panose="05000000000000000000" pitchFamily="2" charset="2"/>
              <a:buChar char="Ø"/>
            </a:pPr>
            <a:r>
              <a:rPr lang="tr-TR" b="1" dirty="0" smtClean="0">
                <a:solidFill>
                  <a:schemeClr val="tx1"/>
                </a:solidFill>
              </a:rPr>
              <a:t>Öncül </a:t>
            </a:r>
            <a:r>
              <a:rPr lang="tr-TR" b="1" dirty="0">
                <a:solidFill>
                  <a:schemeClr val="tx1"/>
                </a:solidFill>
              </a:rPr>
              <a:t>suçun zamanaşımına uğraması halinde dahi aklama suçu </a:t>
            </a:r>
            <a:r>
              <a:rPr lang="tr-TR" b="1" dirty="0" smtClean="0">
                <a:solidFill>
                  <a:schemeClr val="tx1"/>
                </a:solidFill>
              </a:rPr>
              <a:t>oluşabilecektir</a:t>
            </a:r>
            <a:r>
              <a:rPr lang="tr-TR" b="1" dirty="0">
                <a:solidFill>
                  <a:schemeClr val="tx1"/>
                </a:solidFill>
              </a:rPr>
              <a:t>.</a:t>
            </a:r>
          </a:p>
          <a:p>
            <a:pPr algn="just">
              <a:buFont typeface="Wingdings" panose="05000000000000000000" pitchFamily="2" charset="2"/>
              <a:buChar char="Ø"/>
            </a:pPr>
            <a:endParaRPr lang="tr-TR" b="1" dirty="0" smtClean="0">
              <a:solidFill>
                <a:schemeClr val="tx1"/>
              </a:solidFill>
            </a:endParaRPr>
          </a:p>
          <a:p>
            <a:pPr marL="0" indent="0" algn="just">
              <a:buNone/>
            </a:pPr>
            <a:endParaRPr lang="tr-TR" b="1" dirty="0">
              <a:solidFill>
                <a:schemeClr val="tx1"/>
              </a:solidFill>
            </a:endParaRPr>
          </a:p>
          <a:p>
            <a:pPr>
              <a:buFont typeface="Wingdings" panose="05000000000000000000" pitchFamily="2" charset="2"/>
              <a:buChar char="Ø"/>
            </a:pPr>
            <a:endParaRPr lang="tr-TR" b="1" dirty="0" smtClean="0">
              <a:solidFill>
                <a:schemeClr val="tx1"/>
              </a:solidFill>
            </a:endParaRPr>
          </a:p>
          <a:p>
            <a:pPr marL="0" indent="0">
              <a:buNone/>
            </a:pPr>
            <a:endParaRPr lang="tr-TR" b="1" dirty="0">
              <a:solidFill>
                <a:schemeClr val="tx1"/>
              </a:solidFill>
            </a:endParaRPr>
          </a:p>
          <a:p>
            <a:pPr marL="0" indent="0">
              <a:buNone/>
            </a:pPr>
            <a:endParaRPr lang="tr-TR"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15</a:t>
            </a:fld>
            <a:endParaRPr lang="en-US" dirty="0"/>
          </a:p>
        </p:txBody>
      </p:sp>
      <p:sp>
        <p:nvSpPr>
          <p:cNvPr id="6" name="Başlık 1"/>
          <p:cNvSpPr>
            <a:spLocks noGrp="1"/>
          </p:cNvSpPr>
          <p:nvPr>
            <p:ph type="title"/>
          </p:nvPr>
        </p:nvSpPr>
        <p:spPr>
          <a:xfrm>
            <a:off x="192507" y="180641"/>
            <a:ext cx="11822039" cy="958348"/>
          </a:xfrm>
        </p:spPr>
        <p:txBody>
          <a:bodyPr>
            <a:normAutofit/>
          </a:bodyPr>
          <a:lstStyle/>
          <a:p>
            <a:r>
              <a:rPr lang="tr-TR" sz="5400" b="1" dirty="0" smtClean="0"/>
              <a:t>                        Öncül Suç Kavramı</a:t>
            </a:r>
            <a:endParaRPr lang="tr-TR" sz="5400" b="1" dirty="0"/>
          </a:p>
        </p:txBody>
      </p:sp>
    </p:spTree>
    <p:extLst>
      <p:ext uri="{BB962C8B-B14F-4D97-AF65-F5344CB8AC3E}">
        <p14:creationId xmlns:p14="http://schemas.microsoft.com/office/powerpoint/2010/main" val="3622503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2897369554"/>
              </p:ext>
            </p:extLst>
          </p:nvPr>
        </p:nvGraphicFramePr>
        <p:xfrm>
          <a:off x="530679" y="365125"/>
          <a:ext cx="11503479" cy="236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çerik Yer Tutucusu 4"/>
          <p:cNvPicPr>
            <a:picLocks noGrp="1" noChangeAspect="1"/>
          </p:cNvPicPr>
          <p:nvPr>
            <p:ph idx="1"/>
          </p:nvPr>
        </p:nvPicPr>
        <p:blipFill>
          <a:blip r:embed="rId7">
            <a:duotone>
              <a:prstClr val="black"/>
              <a:schemeClr val="accent5">
                <a:tint val="45000"/>
                <a:satMod val="400000"/>
              </a:schemeClr>
            </a:duotone>
            <a:extLst>
              <a:ext uri="{BEBA8EAE-BF5A-486C-A8C5-ECC9F3942E4B}">
                <a14:imgProps xmlns:a14="http://schemas.microsoft.com/office/drawing/2010/main">
                  <a14:imgLayer r:embed="rId8">
                    <a14:imgEffect>
                      <a14:colorTemperature colorTemp="2450"/>
                    </a14:imgEffect>
                    <a14:imgEffect>
                      <a14:saturation sat="365000"/>
                    </a14:imgEffect>
                  </a14:imgLayer>
                </a14:imgProps>
              </a:ext>
            </a:extLst>
          </a:blip>
          <a:stretch>
            <a:fillRect/>
          </a:stretch>
        </p:blipFill>
        <p:spPr>
          <a:xfrm>
            <a:off x="1909300" y="2612164"/>
            <a:ext cx="9259491" cy="2417070"/>
          </a:xfrm>
          <a:prstGeom prst="rect">
            <a:avLst/>
          </a:prstGeom>
          <a:solidFill>
            <a:schemeClr val="bg1"/>
          </a:solidFill>
          <a:ln>
            <a:solidFill>
              <a:srgbClr val="000080"/>
            </a:solidFill>
          </a:ln>
          <a:effectLst>
            <a:outerShdw blurRad="50800" dist="50800" dir="5400000" algn="ctr" rotWithShape="0">
              <a:srgbClr val="000080"/>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extrusionH="76200" contourW="12700">
            <a:bevelT w="63500" h="50800"/>
            <a:extrusionClr>
              <a:srgbClr val="000080"/>
            </a:extrusionClr>
            <a:contourClr>
              <a:srgbClr val="000080"/>
            </a:contourClr>
          </a:sp3d>
        </p:spPr>
      </p:pic>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16</a:t>
            </a:fld>
            <a:endParaRPr lang="en-US" dirty="0"/>
          </a:p>
        </p:txBody>
      </p:sp>
      <p:sp>
        <p:nvSpPr>
          <p:cNvPr id="6" name="Metin kutusu 5"/>
          <p:cNvSpPr txBox="1"/>
          <p:nvPr/>
        </p:nvSpPr>
        <p:spPr>
          <a:xfrm>
            <a:off x="6526879" y="3490422"/>
            <a:ext cx="2981855" cy="1046440"/>
          </a:xfrm>
          <a:prstGeom prst="rect">
            <a:avLst/>
          </a:prstGeom>
          <a:noFill/>
        </p:spPr>
        <p:txBody>
          <a:bodyPr wrap="square" rtlCol="0">
            <a:spAutoFit/>
          </a:bodyPr>
          <a:lstStyle/>
          <a:p>
            <a:r>
              <a:rPr lang="tr-TR" sz="3100" b="1" dirty="0" smtClean="0">
                <a:solidFill>
                  <a:schemeClr val="bg1"/>
                </a:solidFill>
              </a:rPr>
              <a:t>Çeşitli işlemlere </a:t>
            </a:r>
            <a:r>
              <a:rPr lang="tr-TR" sz="3100" b="1" dirty="0">
                <a:solidFill>
                  <a:schemeClr val="bg1"/>
                </a:solidFill>
              </a:rPr>
              <a:t>tabi tutma</a:t>
            </a:r>
          </a:p>
        </p:txBody>
      </p:sp>
      <p:sp>
        <p:nvSpPr>
          <p:cNvPr id="7" name="Metin kutusu 6"/>
          <p:cNvSpPr txBox="1"/>
          <p:nvPr/>
        </p:nvSpPr>
        <p:spPr>
          <a:xfrm>
            <a:off x="2794793" y="2972317"/>
            <a:ext cx="2241396" cy="1200329"/>
          </a:xfrm>
          <a:prstGeom prst="rect">
            <a:avLst/>
          </a:prstGeom>
          <a:noFill/>
        </p:spPr>
        <p:txBody>
          <a:bodyPr wrap="square" rtlCol="0">
            <a:spAutoFit/>
          </a:bodyPr>
          <a:lstStyle/>
          <a:p>
            <a:r>
              <a:rPr lang="tr-TR" sz="3600" b="1" dirty="0">
                <a:solidFill>
                  <a:schemeClr val="bg1"/>
                </a:solidFill>
              </a:rPr>
              <a:t>Yurt dışına çıkarma</a:t>
            </a:r>
          </a:p>
        </p:txBody>
      </p:sp>
      <p:sp>
        <p:nvSpPr>
          <p:cNvPr id="3" name="Metin kutusu 2"/>
          <p:cNvSpPr txBox="1"/>
          <p:nvPr/>
        </p:nvSpPr>
        <p:spPr>
          <a:xfrm>
            <a:off x="10073155" y="3613533"/>
            <a:ext cx="1132259" cy="954107"/>
          </a:xfrm>
          <a:prstGeom prst="rect">
            <a:avLst/>
          </a:prstGeom>
          <a:solidFill>
            <a:srgbClr val="00008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solidFill>
                  <a:schemeClr val="bg1"/>
                </a:solidFill>
              </a:rPr>
              <a:t>ÖZEL KAST</a:t>
            </a:r>
            <a:endParaRPr lang="tr-TR" sz="2800" dirty="0">
              <a:solidFill>
                <a:schemeClr val="bg1"/>
              </a:solidFill>
            </a:endParaRPr>
          </a:p>
        </p:txBody>
      </p:sp>
      <p:sp>
        <p:nvSpPr>
          <p:cNvPr id="13" name="Metin kutusu 12"/>
          <p:cNvSpPr txBox="1"/>
          <p:nvPr/>
        </p:nvSpPr>
        <p:spPr>
          <a:xfrm>
            <a:off x="390283" y="3064791"/>
            <a:ext cx="1181845" cy="954107"/>
          </a:xfrm>
          <a:prstGeom prst="rect">
            <a:avLst/>
          </a:prstGeom>
          <a:solidFill>
            <a:srgbClr val="00008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solidFill>
                  <a:schemeClr val="bg1"/>
                </a:solidFill>
              </a:rPr>
              <a:t>GENEL KAST</a:t>
            </a:r>
            <a:endParaRPr lang="tr-TR" sz="2800" dirty="0">
              <a:solidFill>
                <a:schemeClr val="bg1"/>
              </a:solidFill>
            </a:endParaRPr>
          </a:p>
        </p:txBody>
      </p:sp>
      <p:sp>
        <p:nvSpPr>
          <p:cNvPr id="2" name="Metin kutusu 1"/>
          <p:cNvSpPr txBox="1"/>
          <p:nvPr/>
        </p:nvSpPr>
        <p:spPr>
          <a:xfrm>
            <a:off x="4355432" y="2627048"/>
            <a:ext cx="3264568" cy="384721"/>
          </a:xfrm>
          <a:prstGeom prst="rect">
            <a:avLst/>
          </a:prstGeom>
          <a:noFill/>
        </p:spPr>
        <p:txBody>
          <a:bodyPr wrap="square" rtlCol="0">
            <a:spAutoFit/>
          </a:bodyPr>
          <a:lstStyle/>
          <a:p>
            <a:r>
              <a:rPr lang="tr-TR" sz="1900" b="1" dirty="0" smtClean="0"/>
              <a:t>                Seçimlik hareketler  </a:t>
            </a:r>
            <a:endParaRPr lang="tr-TR" sz="1900" b="1" dirty="0"/>
          </a:p>
        </p:txBody>
      </p:sp>
      <p:sp>
        <p:nvSpPr>
          <p:cNvPr id="11" name="Başlık 1"/>
          <p:cNvSpPr txBox="1">
            <a:spLocks/>
          </p:cNvSpPr>
          <p:nvPr/>
        </p:nvSpPr>
        <p:spPr>
          <a:xfrm>
            <a:off x="192507" y="180643"/>
            <a:ext cx="11822039" cy="934285"/>
          </a:xfrm>
          <a:prstGeom prst="rect">
            <a:avLst/>
          </a:prstGeom>
          <a:solidFill>
            <a:srgbClr val="0000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5400" b="1" dirty="0" smtClean="0"/>
              <a:t>		    Aklama Suçunda Hareket</a:t>
            </a:r>
            <a:endParaRPr lang="tr-TR" sz="5400" b="1" dirty="0"/>
          </a:p>
        </p:txBody>
      </p:sp>
    </p:spTree>
    <p:extLst>
      <p:ext uri="{BB962C8B-B14F-4D97-AF65-F5344CB8AC3E}">
        <p14:creationId xmlns:p14="http://schemas.microsoft.com/office/powerpoint/2010/main" val="129919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796" y="1274384"/>
            <a:ext cx="11890408" cy="4937760"/>
          </a:xfrm>
          <a:prstGeom prst="rect">
            <a:avLst/>
          </a:prstGeom>
        </p:spPr>
        <p:txBody>
          <a:bodyPr/>
          <a:lstStyle/>
          <a:p>
            <a:pPr marL="0" indent="0">
              <a:buNone/>
            </a:pPr>
            <a:r>
              <a:rPr lang="tr-TR" dirty="0" smtClean="0"/>
              <a:t>             </a:t>
            </a:r>
            <a:endParaRPr lang="tr-TR" dirty="0"/>
          </a:p>
        </p:txBody>
      </p:sp>
      <p:grpSp>
        <p:nvGrpSpPr>
          <p:cNvPr id="8" name="Grup 7"/>
          <p:cNvGrpSpPr/>
          <p:nvPr/>
        </p:nvGrpSpPr>
        <p:grpSpPr>
          <a:xfrm>
            <a:off x="445374" y="1009585"/>
            <a:ext cx="11301255" cy="4340922"/>
            <a:chOff x="0" y="407091"/>
            <a:chExt cx="11301254" cy="4340922"/>
          </a:xfrm>
        </p:grpSpPr>
        <p:sp>
          <p:nvSpPr>
            <p:cNvPr id="9" name="Dikdörtgen 8"/>
            <p:cNvSpPr/>
            <p:nvPr/>
          </p:nvSpPr>
          <p:spPr>
            <a:xfrm>
              <a:off x="0" y="407091"/>
              <a:ext cx="11301254" cy="4340922"/>
            </a:xfrm>
            <a:prstGeom prst="rect">
              <a:avLst/>
            </a:prstGeom>
            <a:solidFill>
              <a:srgbClr val="000080"/>
            </a:solidFill>
            <a:ln>
              <a:solidFill>
                <a:srgbClr val="FFFF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Dikdörtgen 9"/>
            <p:cNvSpPr/>
            <p:nvPr/>
          </p:nvSpPr>
          <p:spPr>
            <a:xfrm>
              <a:off x="0" y="407091"/>
              <a:ext cx="11301254" cy="4340922"/>
            </a:xfrm>
            <a:prstGeom prst="rect">
              <a:avLst/>
            </a:prstGeom>
            <a:ln>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4267200" rtl="0">
                <a:lnSpc>
                  <a:spcPct val="90000"/>
                </a:lnSpc>
                <a:spcBef>
                  <a:spcPct val="0"/>
                </a:spcBef>
                <a:spcAft>
                  <a:spcPct val="35000"/>
                </a:spcAft>
              </a:pPr>
              <a:r>
                <a:rPr lang="tr-TR" sz="9600" b="1" kern="1200" dirty="0" smtClean="0">
                  <a:ln>
                    <a:solidFill>
                      <a:schemeClr val="accent1"/>
                    </a:solidFill>
                  </a:ln>
                  <a:effectLst>
                    <a:glow rad="228600">
                      <a:schemeClr val="accent5">
                        <a:satMod val="175000"/>
                        <a:alpha val="40000"/>
                      </a:schemeClr>
                    </a:glow>
                  </a:effectLst>
                </a:rPr>
                <a:t>AKLAMA SUÇUNUN               AŞAMALARI</a:t>
              </a:r>
              <a:endParaRPr lang="tr-TR" sz="9600" kern="1200" dirty="0">
                <a:ln>
                  <a:solidFill>
                    <a:schemeClr val="accent1"/>
                  </a:solidFill>
                </a:ln>
                <a:effectLst>
                  <a:glow rad="228600">
                    <a:schemeClr val="accent5">
                      <a:satMod val="175000"/>
                      <a:alpha val="40000"/>
                    </a:schemeClr>
                  </a:glow>
                </a:effectLst>
              </a:endParaRPr>
            </a:p>
          </p:txBody>
        </p:sp>
      </p:grpSp>
    </p:spTree>
    <p:extLst>
      <p:ext uri="{BB962C8B-B14F-4D97-AF65-F5344CB8AC3E}">
        <p14:creationId xmlns:p14="http://schemas.microsoft.com/office/powerpoint/2010/main" val="22220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90973"/>
            <a:ext cx="10515600" cy="4351338"/>
          </a:xfrm>
          <a:prstGeom prst="rect">
            <a:avLst/>
          </a:prstGeom>
        </p:spPr>
        <p:txBody>
          <a:bodyPr/>
          <a:lstStyle/>
          <a:p>
            <a:pPr marL="0" indent="0">
              <a:buNone/>
            </a:pPr>
            <a:endParaRPr lang="tr-TR" dirty="0"/>
          </a:p>
          <a:p>
            <a:endParaRPr lang="tr-TR"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18</a:t>
            </a:fld>
            <a:endParaRPr lang="en-US" dirty="0"/>
          </a:p>
        </p:txBody>
      </p:sp>
      <p:graphicFrame>
        <p:nvGraphicFramePr>
          <p:cNvPr id="6" name="Nesne 5"/>
          <p:cNvGraphicFramePr>
            <a:graphicFrameLocks noChangeAspect="1"/>
          </p:cNvGraphicFramePr>
          <p:nvPr>
            <p:extLst>
              <p:ext uri="{D42A27DB-BD31-4B8C-83A1-F6EECF244321}">
                <p14:modId xmlns:p14="http://schemas.microsoft.com/office/powerpoint/2010/main" val="3519046426"/>
              </p:ext>
            </p:extLst>
          </p:nvPr>
        </p:nvGraphicFramePr>
        <p:xfrm>
          <a:off x="3064984" y="1670508"/>
          <a:ext cx="4845051" cy="4071938"/>
        </p:xfrm>
        <a:graphic>
          <a:graphicData uri="http://schemas.openxmlformats.org/presentationml/2006/ole">
            <mc:AlternateContent xmlns:mc="http://schemas.openxmlformats.org/markup-compatibility/2006">
              <mc:Choice xmlns:v="urn:schemas-microsoft-com:vml" Requires="v">
                <p:oleObj spid="_x0000_s1159" name="Klip" r:id="rId3" imgW="2362200" imgH="1985963" progId="MS_ClipArt_Gallery.2">
                  <p:embed/>
                </p:oleObj>
              </mc:Choice>
              <mc:Fallback>
                <p:oleObj name="Klip" r:id="rId3" imgW="2362200" imgH="19859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984" y="1670508"/>
                        <a:ext cx="4845051" cy="4071938"/>
                      </a:xfrm>
                      <a:prstGeom prst="rect">
                        <a:avLst/>
                      </a:prstGeom>
                      <a:gradFill>
                        <a:gsLst>
                          <a:gs pos="0">
                            <a:srgbClr val="000082"/>
                          </a:gs>
                          <a:gs pos="13000">
                            <a:srgbClr val="0047FF"/>
                          </a:gs>
                          <a:gs pos="28000">
                            <a:srgbClr val="000082"/>
                          </a:gs>
                          <a:gs pos="44000">
                            <a:srgbClr val="0047FF">
                              <a:lumMod val="66000"/>
                              <a:lumOff val="34000"/>
                            </a:srgbClr>
                          </a:gs>
                          <a:gs pos="58000">
                            <a:srgbClr val="000082"/>
                          </a:gs>
                          <a:gs pos="72000">
                            <a:srgbClr val="0047FF">
                              <a:lumMod val="63000"/>
                              <a:lumOff val="37000"/>
                            </a:srgbClr>
                          </a:gs>
                          <a:gs pos="7501">
                            <a:srgbClr val="0029CA">
                              <a:alpha val="53000"/>
                            </a:srgbClr>
                          </a:gs>
                          <a:gs pos="35424">
                            <a:srgbClr val="283EBC">
                              <a:alpha val="60000"/>
                            </a:srgbClr>
                          </a:gs>
                          <a:gs pos="87000">
                            <a:srgbClr val="000082">
                              <a:lumMod val="39000"/>
                              <a:lumOff val="61000"/>
                              <a:alpha val="23000"/>
                            </a:srgbClr>
                          </a:gs>
                          <a:gs pos="100000">
                            <a:srgbClr val="0047FF"/>
                          </a:gs>
                        </a:gsLst>
                        <a:lin ang="5400000" scaled="0"/>
                      </a:gradFill>
                      <a:ln>
                        <a:noFill/>
                      </a:ln>
                      <a:effectLst/>
                      <a:extLst/>
                    </p:spPr>
                  </p:pic>
                </p:oleObj>
              </mc:Fallback>
            </mc:AlternateContent>
          </a:graphicData>
        </a:graphic>
      </p:graphicFrame>
      <p:sp>
        <p:nvSpPr>
          <p:cNvPr id="8" name="WordArt 6"/>
          <p:cNvSpPr>
            <a:spLocks noChangeArrowheads="1" noChangeShapeType="1" noTextEdit="1"/>
          </p:cNvSpPr>
          <p:nvPr/>
        </p:nvSpPr>
        <p:spPr bwMode="auto">
          <a:xfrm rot="3967267">
            <a:off x="6145359" y="1528617"/>
            <a:ext cx="2305808" cy="1430337"/>
          </a:xfrm>
          <a:prstGeom prst="rect">
            <a:avLst/>
          </a:prstGeom>
        </p:spPr>
        <p:txBody>
          <a:bodyPr wrap="none" fromWordArt="1">
            <a:prstTxWarp prst="textSlantUp">
              <a:avLst>
                <a:gd name="adj" fmla="val 69889"/>
              </a:avLst>
            </a:prstTxWarp>
          </a:bodyPr>
          <a:lstStyle/>
          <a:p>
            <a:pPr algn="ctr"/>
            <a:r>
              <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Bütünleştirme</a:t>
            </a:r>
          </a:p>
        </p:txBody>
      </p:sp>
      <p:sp>
        <p:nvSpPr>
          <p:cNvPr id="12" name="WordArt 6"/>
          <p:cNvSpPr>
            <a:spLocks noChangeArrowheads="1" noChangeShapeType="1" noTextEdit="1"/>
          </p:cNvSpPr>
          <p:nvPr/>
        </p:nvSpPr>
        <p:spPr bwMode="auto">
          <a:xfrm rot="3967267">
            <a:off x="4438879" y="2678489"/>
            <a:ext cx="2305808" cy="1430337"/>
          </a:xfrm>
          <a:prstGeom prst="rect">
            <a:avLst/>
          </a:prstGeom>
        </p:spPr>
        <p:txBody>
          <a:bodyPr wrap="none" fromWordArt="1">
            <a:prstTxWarp prst="textSlantUp">
              <a:avLst>
                <a:gd name="adj" fmla="val 69889"/>
              </a:avLst>
            </a:prstTxWarp>
          </a:bodyPr>
          <a:lstStyle/>
          <a:p>
            <a:pPr algn="ctr"/>
            <a:r>
              <a:rPr lang="tr-TR" sz="3600" kern="10" dirty="0" smtClean="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Ayrıştırma</a:t>
            </a:r>
            <a:endPar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endParaRPr>
          </a:p>
        </p:txBody>
      </p:sp>
      <p:sp>
        <p:nvSpPr>
          <p:cNvPr id="14" name="WordArt 6"/>
          <p:cNvSpPr>
            <a:spLocks noChangeArrowheads="1" noChangeShapeType="1" noTextEdit="1"/>
          </p:cNvSpPr>
          <p:nvPr/>
        </p:nvSpPr>
        <p:spPr bwMode="auto">
          <a:xfrm rot="3967267">
            <a:off x="2937080" y="3914044"/>
            <a:ext cx="2305808" cy="1430337"/>
          </a:xfrm>
          <a:prstGeom prst="rect">
            <a:avLst/>
          </a:prstGeom>
        </p:spPr>
        <p:txBody>
          <a:bodyPr wrap="none" fromWordArt="1">
            <a:prstTxWarp prst="textSlantUp">
              <a:avLst>
                <a:gd name="adj" fmla="val 69889"/>
              </a:avLst>
            </a:prstTxWarp>
          </a:bodyPr>
          <a:lstStyle/>
          <a:p>
            <a:pPr algn="ctr"/>
            <a:r>
              <a:rPr lang="tr-TR" sz="3600" kern="10" dirty="0" smtClean="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Yerleştirme</a:t>
            </a:r>
            <a:endPar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endParaRPr>
          </a:p>
        </p:txBody>
      </p:sp>
      <p:sp>
        <p:nvSpPr>
          <p:cNvPr id="10" name="Başlık 1"/>
          <p:cNvSpPr>
            <a:spLocks noGrp="1"/>
          </p:cNvSpPr>
          <p:nvPr>
            <p:ph type="title"/>
          </p:nvPr>
        </p:nvSpPr>
        <p:spPr>
          <a:xfrm>
            <a:off x="192507" y="180643"/>
            <a:ext cx="11822039" cy="934285"/>
          </a:xfrm>
        </p:spPr>
        <p:txBody>
          <a:bodyPr>
            <a:normAutofit/>
          </a:bodyPr>
          <a:lstStyle/>
          <a:p>
            <a:r>
              <a:rPr lang="tr-TR" sz="5400" b="1" dirty="0" smtClean="0"/>
              <a:t>			 Aklamanın Aşamaları</a:t>
            </a:r>
            <a:endParaRPr lang="tr-TR" sz="5400" b="1" dirty="0"/>
          </a:p>
        </p:txBody>
      </p:sp>
    </p:spTree>
    <p:extLst>
      <p:ext uri="{BB962C8B-B14F-4D97-AF65-F5344CB8AC3E}">
        <p14:creationId xmlns:p14="http://schemas.microsoft.com/office/powerpoint/2010/main" val="3512495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525" y="1589887"/>
            <a:ext cx="11610475" cy="4278086"/>
          </a:xfrm>
          <a:prstGeom prst="rect">
            <a:avLst/>
          </a:prstGeom>
        </p:spPr>
        <p:txBody>
          <a:bodyPr>
            <a:noAutofit/>
          </a:bodyPr>
          <a:lstStyle/>
          <a:p>
            <a:pPr marL="0" indent="0">
              <a:buNone/>
            </a:pPr>
            <a:r>
              <a:rPr lang="tr-TR" sz="2350" b="1" dirty="0" smtClean="0">
                <a:solidFill>
                  <a:schemeClr val="tx1"/>
                </a:solidFill>
              </a:rPr>
              <a:t>Suç gelirinin </a:t>
            </a:r>
            <a:r>
              <a:rPr lang="tr-TR" sz="2350" b="1" dirty="0">
                <a:solidFill>
                  <a:schemeClr val="tx1"/>
                </a:solidFill>
              </a:rPr>
              <a:t>aklanması genelde </a:t>
            </a:r>
            <a:r>
              <a:rPr lang="tr-TR" sz="2350" b="1" dirty="0" smtClean="0">
                <a:solidFill>
                  <a:schemeClr val="tx1"/>
                </a:solidFill>
              </a:rPr>
              <a:t>bu üç </a:t>
            </a:r>
            <a:r>
              <a:rPr lang="tr-TR" sz="2350" b="1" dirty="0">
                <a:solidFill>
                  <a:schemeClr val="tx1"/>
                </a:solidFill>
              </a:rPr>
              <a:t>aşamadan oluşan bir süreç içinde gerçekleştirilmektedir. Bu aşamalar kirli bir çamaşırın makinede yıkanmasına </a:t>
            </a:r>
            <a:r>
              <a:rPr lang="tr-TR" sz="2350" b="1" dirty="0" smtClean="0">
                <a:solidFill>
                  <a:schemeClr val="tx1"/>
                </a:solidFill>
              </a:rPr>
              <a:t>benzetilebilir.</a:t>
            </a:r>
          </a:p>
          <a:p>
            <a:pPr marL="0" indent="0">
              <a:buNone/>
            </a:pPr>
            <a:endParaRPr lang="tr-TR" sz="2350" b="1" dirty="0" smtClean="0">
              <a:solidFill>
                <a:schemeClr val="tx1"/>
              </a:solidFill>
            </a:endParaRPr>
          </a:p>
          <a:p>
            <a:pPr>
              <a:buFont typeface="Wingdings" pitchFamily="2" charset="2"/>
              <a:buChar char="Ø"/>
            </a:pPr>
            <a:r>
              <a:rPr lang="tr-TR" sz="2350" b="1" dirty="0">
                <a:solidFill>
                  <a:schemeClr val="tx1"/>
                </a:solidFill>
              </a:rPr>
              <a:t>Birinci aşamada çamaşır makineye atılmakta – </a:t>
            </a:r>
            <a:r>
              <a:rPr lang="tr-TR" sz="2350" b="1" dirty="0" smtClean="0">
                <a:solidFill>
                  <a:schemeClr val="tx1"/>
                </a:solidFill>
              </a:rPr>
              <a:t>(</a:t>
            </a:r>
            <a:r>
              <a:rPr lang="tr-TR" sz="2350" b="1" u="sng" dirty="0" smtClean="0">
                <a:solidFill>
                  <a:schemeClr val="tx1"/>
                </a:solidFill>
              </a:rPr>
              <a:t>Yerleştirme</a:t>
            </a:r>
            <a:r>
              <a:rPr lang="tr-TR" sz="2350" b="1" dirty="0" smtClean="0">
                <a:solidFill>
                  <a:schemeClr val="tx1"/>
                </a:solidFill>
              </a:rPr>
              <a:t>)</a:t>
            </a:r>
          </a:p>
          <a:p>
            <a:pPr>
              <a:buFont typeface="Wingdings" pitchFamily="2" charset="2"/>
              <a:buChar char="Ø"/>
            </a:pPr>
            <a:r>
              <a:rPr lang="tr-TR" sz="2350" b="1" dirty="0" smtClean="0">
                <a:solidFill>
                  <a:schemeClr val="tx1"/>
                </a:solidFill>
              </a:rPr>
              <a:t>İkinci </a:t>
            </a:r>
            <a:r>
              <a:rPr lang="tr-TR" sz="2350" b="1" dirty="0">
                <a:solidFill>
                  <a:schemeClr val="tx1"/>
                </a:solidFill>
              </a:rPr>
              <a:t>aşamada çamaşır makinede yıkanmakta – (</a:t>
            </a:r>
            <a:r>
              <a:rPr lang="tr-TR" sz="2350" b="1" u="sng" dirty="0" smtClean="0">
                <a:solidFill>
                  <a:schemeClr val="tx1"/>
                </a:solidFill>
              </a:rPr>
              <a:t>Ayrıştırma</a:t>
            </a:r>
            <a:r>
              <a:rPr lang="tr-TR" sz="2350" b="1" dirty="0" smtClean="0">
                <a:solidFill>
                  <a:schemeClr val="tx1"/>
                </a:solidFill>
              </a:rPr>
              <a:t>)</a:t>
            </a:r>
          </a:p>
          <a:p>
            <a:pPr>
              <a:buFont typeface="Wingdings" pitchFamily="2" charset="2"/>
              <a:buChar char="Ø"/>
            </a:pPr>
            <a:r>
              <a:rPr lang="tr-TR" sz="2350" b="1" dirty="0" smtClean="0">
                <a:solidFill>
                  <a:schemeClr val="tx1"/>
                </a:solidFill>
              </a:rPr>
              <a:t>Üçüncü </a:t>
            </a:r>
            <a:r>
              <a:rPr lang="tr-TR" sz="2350" b="1" dirty="0">
                <a:solidFill>
                  <a:schemeClr val="tx1"/>
                </a:solidFill>
              </a:rPr>
              <a:t>aşamada ise temizlenmiş halde makineden çıkarılmaktadır (</a:t>
            </a:r>
            <a:r>
              <a:rPr lang="tr-TR" sz="2350" b="1" u="sng" dirty="0" smtClean="0">
                <a:solidFill>
                  <a:schemeClr val="tx1"/>
                </a:solidFill>
              </a:rPr>
              <a:t>Bütünleştirme</a:t>
            </a:r>
            <a:r>
              <a:rPr lang="tr-TR" sz="2350" b="1" dirty="0" smtClean="0">
                <a:solidFill>
                  <a:schemeClr val="tx1"/>
                </a:solidFill>
              </a:rPr>
              <a:t>)</a:t>
            </a:r>
            <a:r>
              <a:rPr lang="tr-TR" sz="2350" dirty="0"/>
              <a:t/>
            </a:r>
            <a:br>
              <a:rPr lang="tr-TR" sz="2350" dirty="0"/>
            </a:br>
            <a:r>
              <a:rPr lang="tr-TR" sz="2350" dirty="0"/>
              <a:t/>
            </a:r>
            <a:br>
              <a:rPr lang="tr-TR" sz="2350" dirty="0"/>
            </a:br>
            <a:r>
              <a:rPr lang="tr-TR" sz="2350" dirty="0"/>
              <a:t/>
            </a:r>
            <a:br>
              <a:rPr lang="tr-TR" sz="2350" dirty="0"/>
            </a:br>
            <a:endParaRPr lang="tr-TR" sz="2350" dirty="0" smtClean="0"/>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19</a:t>
            </a:fld>
            <a:endParaRPr lang="en-US"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234" y="4332657"/>
            <a:ext cx="4825361" cy="1923765"/>
          </a:xfrm>
          <a:prstGeom prst="rect">
            <a:avLst/>
          </a:prstGeom>
          <a:ln>
            <a:noFill/>
          </a:ln>
          <a:effectLst>
            <a:softEdge rad="112500"/>
          </a:effectLst>
        </p:spPr>
      </p:pic>
      <p:sp>
        <p:nvSpPr>
          <p:cNvPr id="9" name="Başlık 1"/>
          <p:cNvSpPr>
            <a:spLocks noGrp="1"/>
          </p:cNvSpPr>
          <p:nvPr>
            <p:ph type="title"/>
          </p:nvPr>
        </p:nvSpPr>
        <p:spPr>
          <a:xfrm>
            <a:off x="192507" y="180643"/>
            <a:ext cx="11822039" cy="934285"/>
          </a:xfrm>
        </p:spPr>
        <p:txBody>
          <a:bodyPr>
            <a:normAutofit/>
          </a:bodyPr>
          <a:lstStyle/>
          <a:p>
            <a:r>
              <a:rPr lang="tr-TR" sz="5400" b="1" dirty="0" smtClean="0"/>
              <a:t>	         Aklamanın Aşamaları</a:t>
            </a:r>
            <a:endParaRPr lang="tr-TR" sz="5400" b="1" dirty="0"/>
          </a:p>
        </p:txBody>
      </p:sp>
    </p:spTree>
    <p:extLst>
      <p:ext uri="{BB962C8B-B14F-4D97-AF65-F5344CB8AC3E}">
        <p14:creationId xmlns:p14="http://schemas.microsoft.com/office/powerpoint/2010/main" val="185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4147511190"/>
              </p:ext>
            </p:extLst>
          </p:nvPr>
        </p:nvGraphicFramePr>
        <p:xfrm>
          <a:off x="838201" y="-89210"/>
          <a:ext cx="11260873" cy="1906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4"/>
          <p:cNvGraphicFramePr>
            <a:graphicFrameLocks noGrp="1"/>
          </p:cNvGraphicFramePr>
          <p:nvPr>
            <p:ph idx="1"/>
            <p:extLst>
              <p:ext uri="{D42A27DB-BD31-4B8C-83A1-F6EECF244321}">
                <p14:modId xmlns:p14="http://schemas.microsoft.com/office/powerpoint/2010/main" val="15549114"/>
              </p:ext>
            </p:extLst>
          </p:nvPr>
        </p:nvGraphicFramePr>
        <p:xfrm>
          <a:off x="365126" y="1298577"/>
          <a:ext cx="11461751" cy="4937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a:t>
            </a:fld>
            <a:endParaRPr lang="en-US" dirty="0"/>
          </a:p>
        </p:txBody>
      </p:sp>
      <p:sp>
        <p:nvSpPr>
          <p:cNvPr id="7" name="Başlık 1"/>
          <p:cNvSpPr>
            <a:spLocks noGrp="1"/>
          </p:cNvSpPr>
          <p:nvPr>
            <p:ph type="title"/>
          </p:nvPr>
        </p:nvSpPr>
        <p:spPr>
          <a:xfrm>
            <a:off x="192507" y="180643"/>
            <a:ext cx="11822039" cy="934285"/>
          </a:xfrm>
        </p:spPr>
        <p:txBody>
          <a:bodyPr>
            <a:normAutofit/>
          </a:bodyPr>
          <a:lstStyle/>
          <a:p>
            <a:r>
              <a:rPr lang="tr-TR" sz="5400" b="1" dirty="0" smtClean="0"/>
              <a:t>                             Suç Geliri</a:t>
            </a:r>
            <a:endParaRPr lang="tr-TR" sz="5400" b="1" dirty="0"/>
          </a:p>
        </p:txBody>
      </p:sp>
    </p:spTree>
    <p:extLst>
      <p:ext uri="{BB962C8B-B14F-4D97-AF65-F5344CB8AC3E}">
        <p14:creationId xmlns:p14="http://schemas.microsoft.com/office/powerpoint/2010/main" val="413887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5465" y="1602353"/>
            <a:ext cx="11319935" cy="4902553"/>
          </a:xfrm>
          <a:prstGeom prst="rect">
            <a:avLst/>
          </a:prstGeom>
        </p:spPr>
        <p:txBody>
          <a:bodyPr>
            <a:normAutofit/>
          </a:bodyPr>
          <a:lstStyle/>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Gelir nakit formundan kurtarılarak finansal sisteme sokulmaktadır</a:t>
            </a:r>
          </a:p>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Gelir ile yasadışı kaynağı arasındaki bağ genellikle kesilmemiştir</a:t>
            </a:r>
          </a:p>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Tespit, takip, yakalama ve el koymanın en kolay aşamasıdır</a:t>
            </a:r>
          </a:p>
          <a:p>
            <a:pPr marL="342900" indent="-342900" eaLnBrk="0" hangingPunct="0">
              <a:lnSpc>
                <a:spcPct val="140000"/>
              </a:lnSpc>
              <a:spcBef>
                <a:spcPct val="20000"/>
              </a:spcBef>
              <a:buClr>
                <a:srgbClr val="00007B"/>
              </a:buClr>
              <a:buSzPct val="110000"/>
              <a:buFontTx/>
              <a:buChar char="•"/>
            </a:pPr>
            <a:r>
              <a:rPr lang="tr-TR" sz="3200" b="1" dirty="0">
                <a:solidFill>
                  <a:schemeClr val="tx1"/>
                </a:solidFill>
              </a:rPr>
              <a:t>Gelir nakit halinde değilse bu aşamaya gerek yoktur</a:t>
            </a:r>
            <a:endParaRPr lang="en-US" sz="3200" b="1" dirty="0">
              <a:solidFill>
                <a:schemeClr val="tx1"/>
              </a:solidFill>
            </a:endParaRPr>
          </a:p>
          <a:p>
            <a:pPr marL="0" indent="0" algn="just">
              <a:buNone/>
            </a:pPr>
            <a:endParaRPr lang="tr-TR" sz="3200" b="1" dirty="0" smtClean="0">
              <a:solidFill>
                <a:schemeClr val="tx1"/>
              </a:solidFill>
            </a:endParaRPr>
          </a:p>
          <a:p>
            <a:pPr algn="just">
              <a:buFont typeface="Wingdings" panose="05000000000000000000" pitchFamily="2" charset="2"/>
              <a:buChar char="Ø"/>
            </a:pPr>
            <a:endParaRPr lang="tr-TR" sz="3200" b="1" dirty="0" smtClean="0">
              <a:solidFill>
                <a:schemeClr val="tx1"/>
              </a:solidFill>
            </a:endParaRPr>
          </a:p>
          <a:p>
            <a:pPr algn="just">
              <a:buFont typeface="Wingdings" panose="05000000000000000000" pitchFamily="2" charset="2"/>
              <a:buChar char="Ø"/>
            </a:pPr>
            <a:endParaRPr lang="tr-TR" sz="3200" b="1" dirty="0">
              <a:solidFill>
                <a:schemeClr val="tx1"/>
              </a:solidFill>
            </a:endParaRPr>
          </a:p>
          <a:p>
            <a:endParaRPr lang="tr-TR" sz="3200" b="1" dirty="0" smtClean="0">
              <a:solidFill>
                <a:schemeClr val="tx1"/>
              </a:solidFill>
            </a:endParaRPr>
          </a:p>
          <a:p>
            <a:endParaRPr lang="tr-TR" sz="3200" b="1" dirty="0">
              <a:solidFill>
                <a:schemeClr val="tx1"/>
              </a:solidFill>
            </a:endParaRPr>
          </a:p>
          <a:p>
            <a:endParaRPr lang="tr-TR" sz="3200"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20</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Yerleştirme Aşaması</a:t>
            </a:r>
            <a:endParaRPr lang="tr-TR" sz="5400" b="1" dirty="0"/>
          </a:p>
        </p:txBody>
      </p:sp>
    </p:spTree>
    <p:extLst>
      <p:ext uri="{BB962C8B-B14F-4D97-AF65-F5344CB8AC3E}">
        <p14:creationId xmlns:p14="http://schemas.microsoft.com/office/powerpoint/2010/main" val="2655900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749437704"/>
              </p:ext>
            </p:extLst>
          </p:nvPr>
        </p:nvGraphicFramePr>
        <p:xfrm>
          <a:off x="838200" y="365125"/>
          <a:ext cx="10515600" cy="1162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42281" y="1546177"/>
            <a:ext cx="10515600" cy="4351338"/>
          </a:xfrm>
          <a:prstGeom prst="rect">
            <a:avLst/>
          </a:prstGeom>
        </p:spPr>
        <p:txBody>
          <a:bodyPr>
            <a:noAutofit/>
          </a:bodyPr>
          <a:lstStyle/>
          <a:p>
            <a:pPr>
              <a:lnSpc>
                <a:spcPct val="120000"/>
              </a:lnSpc>
              <a:spcBef>
                <a:spcPct val="20000"/>
              </a:spcBef>
              <a:buClr>
                <a:srgbClr val="000080"/>
              </a:buClr>
            </a:pPr>
            <a:r>
              <a:rPr lang="tr-TR" sz="3100" b="1" dirty="0" smtClean="0">
                <a:solidFill>
                  <a:schemeClr val="tx1"/>
                </a:solidFill>
              </a:rPr>
              <a:t>Amaç </a:t>
            </a:r>
            <a:r>
              <a:rPr lang="tr-TR" sz="3100" b="1" dirty="0">
                <a:solidFill>
                  <a:schemeClr val="tx1"/>
                </a:solidFill>
              </a:rPr>
              <a:t>y</a:t>
            </a:r>
            <a:r>
              <a:rPr lang="tr-TR" sz="3100" b="1" dirty="0" smtClean="0">
                <a:solidFill>
                  <a:schemeClr val="tx1"/>
                </a:solidFill>
              </a:rPr>
              <a:t>asa dışı </a:t>
            </a:r>
            <a:r>
              <a:rPr lang="tr-TR" sz="3100" b="1" dirty="0">
                <a:solidFill>
                  <a:schemeClr val="tx1"/>
                </a:solidFill>
              </a:rPr>
              <a:t>şekilde elde edilen fonu kaynağından mümkün olduğunca </a:t>
            </a:r>
            <a:r>
              <a:rPr lang="tr-TR" sz="3100" b="1" dirty="0" smtClean="0">
                <a:solidFill>
                  <a:schemeClr val="tx1"/>
                </a:solidFill>
              </a:rPr>
              <a:t>uzaklaştırmak, gelire yasal bir gerekçe kazandırmak, böylece paranın </a:t>
            </a:r>
            <a:r>
              <a:rPr lang="tr-TR" sz="3100" b="1" dirty="0">
                <a:solidFill>
                  <a:schemeClr val="tx1"/>
                </a:solidFill>
              </a:rPr>
              <a:t>izinin sürülmesini, bulunmasını ve yakalanmasını imkansız hale </a:t>
            </a:r>
            <a:r>
              <a:rPr lang="tr-TR" sz="3100" b="1" dirty="0" smtClean="0">
                <a:solidFill>
                  <a:schemeClr val="tx1"/>
                </a:solidFill>
              </a:rPr>
              <a:t>getirmektir</a:t>
            </a:r>
          </a:p>
          <a:p>
            <a:pPr>
              <a:lnSpc>
                <a:spcPct val="120000"/>
              </a:lnSpc>
              <a:spcBef>
                <a:spcPct val="20000"/>
              </a:spcBef>
              <a:buClr>
                <a:srgbClr val="000080"/>
              </a:buClr>
            </a:pPr>
            <a:r>
              <a:rPr lang="tr-TR" sz="3100" b="1" dirty="0">
                <a:solidFill>
                  <a:schemeClr val="tx1"/>
                </a:solidFill>
              </a:rPr>
              <a:t>Paranın bankacılık sistemine sokulması başarılmışsa, transfer ve kaynağından uzaklaştırma son derece kolay ve hızlı olacaktır</a:t>
            </a:r>
          </a:p>
          <a:p>
            <a:pPr>
              <a:lnSpc>
                <a:spcPct val="120000"/>
              </a:lnSpc>
              <a:spcBef>
                <a:spcPct val="20000"/>
              </a:spcBef>
              <a:buClr>
                <a:srgbClr val="A80000"/>
              </a:buClr>
            </a:pPr>
            <a:endParaRPr lang="tr-TR" sz="3100" b="1" dirty="0">
              <a:solidFill>
                <a:schemeClr val="tx1"/>
              </a:solidFill>
            </a:endParaRPr>
          </a:p>
          <a:p>
            <a:pPr marL="0" indent="0" algn="just">
              <a:buNone/>
            </a:pPr>
            <a:endParaRPr lang="tr-TR" sz="3100" b="1" dirty="0">
              <a:solidFill>
                <a:schemeClr val="tx1"/>
              </a:solidFill>
            </a:endParaRPr>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21</a:t>
            </a:fld>
            <a:endParaRPr lang="en-US" dirty="0"/>
          </a:p>
        </p:txBody>
      </p:sp>
      <p:sp>
        <p:nvSpPr>
          <p:cNvPr id="7" name="Başlık 1"/>
          <p:cNvSpPr>
            <a:spLocks noGrp="1"/>
          </p:cNvSpPr>
          <p:nvPr>
            <p:ph type="title"/>
          </p:nvPr>
        </p:nvSpPr>
        <p:spPr>
          <a:xfrm>
            <a:off x="192507" y="180643"/>
            <a:ext cx="11822039" cy="934285"/>
          </a:xfrm>
        </p:spPr>
        <p:txBody>
          <a:bodyPr>
            <a:normAutofit/>
          </a:bodyPr>
          <a:lstStyle/>
          <a:p>
            <a:r>
              <a:rPr lang="tr-TR" sz="5400" b="1" dirty="0" smtClean="0"/>
              <a:t>			 Ayrıştırma Aşaması</a:t>
            </a:r>
            <a:endParaRPr lang="tr-TR" sz="5400" b="1" dirty="0"/>
          </a:p>
        </p:txBody>
      </p:sp>
    </p:spTree>
    <p:extLst>
      <p:ext uri="{BB962C8B-B14F-4D97-AF65-F5344CB8AC3E}">
        <p14:creationId xmlns:p14="http://schemas.microsoft.com/office/powerpoint/2010/main" val="396989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739" y="1362617"/>
            <a:ext cx="11460480" cy="4937760"/>
          </a:xfrm>
          <a:prstGeom prst="rect">
            <a:avLst/>
          </a:prstGeom>
        </p:spPr>
        <p:txBody>
          <a:bodyPr>
            <a:noAutofit/>
          </a:bodyPr>
          <a:lstStyle/>
          <a:p>
            <a:pPr>
              <a:lnSpc>
                <a:spcPct val="120000"/>
              </a:lnSpc>
              <a:spcBef>
                <a:spcPct val="50000"/>
              </a:spcBef>
              <a:buClr>
                <a:srgbClr val="000080"/>
              </a:buClr>
              <a:buFontTx/>
              <a:buChar char="•"/>
            </a:pPr>
            <a:r>
              <a:rPr lang="tr-TR" sz="3100" b="1" dirty="0">
                <a:solidFill>
                  <a:schemeClr val="tx1"/>
                </a:solidFill>
              </a:rPr>
              <a:t>Yasadışı kaynağı ile bağlantısı koparılan para yasal işlemlerle ülkenin mali sistemine aklanmış bir </a:t>
            </a:r>
            <a:r>
              <a:rPr lang="tr-TR" sz="3100" b="1" dirty="0" smtClean="0">
                <a:solidFill>
                  <a:schemeClr val="tx1"/>
                </a:solidFill>
              </a:rPr>
              <a:t>şekilde, yasal bir kimlikle sokulur</a:t>
            </a:r>
            <a:endParaRPr lang="tr-TR" sz="3100" b="1" dirty="0">
              <a:solidFill>
                <a:schemeClr val="tx1"/>
              </a:solidFill>
            </a:endParaRPr>
          </a:p>
          <a:p>
            <a:pPr>
              <a:lnSpc>
                <a:spcPct val="120000"/>
              </a:lnSpc>
              <a:spcBef>
                <a:spcPct val="50000"/>
              </a:spcBef>
              <a:buClr>
                <a:srgbClr val="000080"/>
              </a:buClr>
              <a:buFontTx/>
              <a:buChar char="•"/>
            </a:pPr>
            <a:r>
              <a:rPr lang="tr-TR" sz="3100" b="1" dirty="0" smtClean="0">
                <a:solidFill>
                  <a:schemeClr val="tx1"/>
                </a:solidFill>
              </a:rPr>
              <a:t>Paranın kaynağına ilişkin sorulacak her türlü soruya artık yasal bir açıklama yapılabilecektir</a:t>
            </a:r>
          </a:p>
          <a:p>
            <a:pPr>
              <a:lnSpc>
                <a:spcPct val="120000"/>
              </a:lnSpc>
              <a:spcBef>
                <a:spcPct val="50000"/>
              </a:spcBef>
              <a:buClr>
                <a:srgbClr val="000080"/>
              </a:buClr>
              <a:buFontTx/>
              <a:buChar char="•"/>
            </a:pPr>
            <a:r>
              <a:rPr lang="tr-TR" sz="3100" b="1" dirty="0" smtClean="0">
                <a:solidFill>
                  <a:schemeClr val="tx1"/>
                </a:solidFill>
              </a:rPr>
              <a:t>Bu aşamada, aklanan para ile her türlü yasal işlem yapılabilir</a:t>
            </a:r>
            <a:endParaRPr lang="tr-TR" sz="3100" b="1" dirty="0">
              <a:solidFill>
                <a:schemeClr val="tx1"/>
              </a:solidFill>
            </a:endParaRPr>
          </a:p>
          <a:p>
            <a:pPr algn="just">
              <a:buFont typeface="Wingdings" panose="05000000000000000000" pitchFamily="2" charset="2"/>
              <a:buChar char="Ø"/>
            </a:pPr>
            <a:endParaRPr lang="tr-TR" sz="3100" b="1" dirty="0" smtClean="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22</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Bütünleştirme Aşaması</a:t>
            </a:r>
            <a:endParaRPr lang="tr-TR" sz="5400" b="1" dirty="0"/>
          </a:p>
        </p:txBody>
      </p:sp>
    </p:spTree>
    <p:extLst>
      <p:ext uri="{BB962C8B-B14F-4D97-AF65-F5344CB8AC3E}">
        <p14:creationId xmlns:p14="http://schemas.microsoft.com/office/powerpoint/2010/main" val="3028777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796" y="1274384"/>
            <a:ext cx="11890408" cy="4937760"/>
          </a:xfrm>
          <a:prstGeom prst="rect">
            <a:avLst/>
          </a:prstGeom>
        </p:spPr>
        <p:txBody>
          <a:bodyPr/>
          <a:lstStyle/>
          <a:p>
            <a:pPr marL="0" indent="0">
              <a:buNone/>
            </a:pPr>
            <a:r>
              <a:rPr lang="tr-TR" dirty="0" smtClean="0"/>
              <a:t>             </a:t>
            </a:r>
            <a:endParaRPr lang="tr-TR" dirty="0"/>
          </a:p>
        </p:txBody>
      </p:sp>
      <p:grpSp>
        <p:nvGrpSpPr>
          <p:cNvPr id="8" name="Grup 7"/>
          <p:cNvGrpSpPr/>
          <p:nvPr/>
        </p:nvGrpSpPr>
        <p:grpSpPr>
          <a:xfrm>
            <a:off x="445374" y="1009585"/>
            <a:ext cx="11301255" cy="4340922"/>
            <a:chOff x="0" y="407091"/>
            <a:chExt cx="11301254" cy="4340922"/>
          </a:xfrm>
        </p:grpSpPr>
        <p:sp>
          <p:nvSpPr>
            <p:cNvPr id="9" name="Dikdörtgen 8"/>
            <p:cNvSpPr/>
            <p:nvPr/>
          </p:nvSpPr>
          <p:spPr>
            <a:xfrm>
              <a:off x="0" y="407091"/>
              <a:ext cx="11301254" cy="4340922"/>
            </a:xfrm>
            <a:prstGeom prst="rect">
              <a:avLst/>
            </a:prstGeom>
            <a:solidFill>
              <a:srgbClr val="000080"/>
            </a:solidFill>
            <a:ln>
              <a:solidFill>
                <a:srgbClr val="FFFF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Dikdörtgen 9"/>
            <p:cNvSpPr/>
            <p:nvPr/>
          </p:nvSpPr>
          <p:spPr>
            <a:xfrm>
              <a:off x="0" y="407091"/>
              <a:ext cx="11301254" cy="4340922"/>
            </a:xfrm>
            <a:prstGeom prst="rect">
              <a:avLst/>
            </a:prstGeom>
            <a:ln>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4267200" rtl="0">
                <a:lnSpc>
                  <a:spcPct val="90000"/>
                </a:lnSpc>
                <a:spcBef>
                  <a:spcPct val="0"/>
                </a:spcBef>
                <a:spcAft>
                  <a:spcPct val="35000"/>
                </a:spcAft>
              </a:pPr>
              <a:r>
                <a:rPr lang="tr-TR" sz="9600" b="1" dirty="0" smtClean="0">
                  <a:ln>
                    <a:solidFill>
                      <a:schemeClr val="accent1"/>
                    </a:solidFill>
                  </a:ln>
                  <a:effectLst>
                    <a:glow rad="228600">
                      <a:schemeClr val="accent5">
                        <a:satMod val="175000"/>
                        <a:alpha val="40000"/>
                      </a:schemeClr>
                    </a:glow>
                  </a:effectLst>
                </a:rPr>
                <a:t>SUÇ GELİRLERİNİ </a:t>
              </a:r>
              <a:r>
                <a:rPr lang="tr-TR" sz="9600" b="1" kern="1200" dirty="0" smtClean="0">
                  <a:ln>
                    <a:solidFill>
                      <a:schemeClr val="accent1"/>
                    </a:solidFill>
                  </a:ln>
                  <a:effectLst>
                    <a:glow rad="228600">
                      <a:schemeClr val="accent5">
                        <a:satMod val="175000"/>
                        <a:alpha val="40000"/>
                      </a:schemeClr>
                    </a:glow>
                  </a:effectLst>
                </a:rPr>
                <a:t>AKLAMA YÖNTEMLERİ</a:t>
              </a:r>
              <a:endParaRPr lang="tr-TR" sz="9600" kern="1200" dirty="0">
                <a:ln>
                  <a:solidFill>
                    <a:schemeClr val="accent1"/>
                  </a:solidFill>
                </a:ln>
                <a:effectLst>
                  <a:glow rad="228600">
                    <a:schemeClr val="accent5">
                      <a:satMod val="175000"/>
                      <a:alpha val="40000"/>
                    </a:schemeClr>
                  </a:glow>
                </a:effectLst>
              </a:endParaRPr>
            </a:p>
          </p:txBody>
        </p:sp>
      </p:grpSp>
    </p:spTree>
    <p:extLst>
      <p:ext uri="{BB962C8B-B14F-4D97-AF65-F5344CB8AC3E}">
        <p14:creationId xmlns:p14="http://schemas.microsoft.com/office/powerpoint/2010/main" val="22220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3044" y="1633714"/>
            <a:ext cx="10973840" cy="4351338"/>
          </a:xfrm>
          <a:prstGeom prst="rect">
            <a:avLst/>
          </a:prstGeom>
        </p:spPr>
        <p:txBody>
          <a:bodyPr>
            <a:noAutofit/>
          </a:bodyPr>
          <a:lstStyle/>
          <a:p>
            <a:pPr>
              <a:buFont typeface="Wingdings" pitchFamily="2" charset="2"/>
              <a:buChar char="Ø"/>
            </a:pPr>
            <a:r>
              <a:rPr lang="tr-TR" sz="3900" b="1" dirty="0" smtClean="0">
                <a:solidFill>
                  <a:schemeClr val="tx1"/>
                </a:solidFill>
              </a:rPr>
              <a:t>Sınırsız sayıda aklama yöntemi vardır.</a:t>
            </a:r>
          </a:p>
          <a:p>
            <a:pPr>
              <a:buFont typeface="Wingdings" pitchFamily="2" charset="2"/>
              <a:buChar char="Ø"/>
            </a:pPr>
            <a:r>
              <a:rPr lang="tr-TR" sz="3900" b="1" dirty="0" smtClean="0">
                <a:solidFill>
                  <a:schemeClr val="tx1"/>
                </a:solidFill>
              </a:rPr>
              <a:t>Yöntemler ülkeden ülkeye ve finansal sistemlerde kullanılan araçların çeşitliliğine bağlı olarak değişir.</a:t>
            </a:r>
          </a:p>
          <a:p>
            <a:pPr>
              <a:buFont typeface="Wingdings" pitchFamily="2" charset="2"/>
              <a:buChar char="Ø"/>
            </a:pPr>
            <a:r>
              <a:rPr lang="tr-TR" sz="3900" b="1" dirty="0" smtClean="0">
                <a:solidFill>
                  <a:schemeClr val="tx1"/>
                </a:solidFill>
              </a:rPr>
              <a:t>Günümüzde yasadışı gelir elde edenler artık kendi paralarını aklamamakta, </a:t>
            </a:r>
            <a:r>
              <a:rPr lang="tr-TR" sz="3900" b="1" u="sng" dirty="0" smtClean="0">
                <a:solidFill>
                  <a:schemeClr val="tx1"/>
                </a:solidFill>
              </a:rPr>
              <a:t>profesyonel aklayıcılar</a:t>
            </a:r>
            <a:r>
              <a:rPr lang="tr-TR" sz="3900" b="1" dirty="0" smtClean="0">
                <a:solidFill>
                  <a:schemeClr val="tx1"/>
                </a:solidFill>
              </a:rPr>
              <a:t> kullanılmaktadır.</a:t>
            </a: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24</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Aklama Yöntemleri</a:t>
            </a:r>
            <a:endParaRPr lang="tr-TR" sz="5400" b="1" dirty="0"/>
          </a:p>
        </p:txBody>
      </p:sp>
    </p:spTree>
    <p:extLst>
      <p:ext uri="{BB962C8B-B14F-4D97-AF65-F5344CB8AC3E}">
        <p14:creationId xmlns:p14="http://schemas.microsoft.com/office/powerpoint/2010/main" val="2952925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673198792"/>
              </p:ext>
            </p:extLst>
          </p:nvPr>
        </p:nvGraphicFramePr>
        <p:xfrm>
          <a:off x="996042" y="1592035"/>
          <a:ext cx="10972801" cy="405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25</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En Çok Kullanılan Yöntemler</a:t>
            </a:r>
            <a:endParaRPr lang="tr-TR" sz="5400" b="1" dirty="0"/>
          </a:p>
        </p:txBody>
      </p:sp>
    </p:spTree>
    <p:extLst>
      <p:ext uri="{BB962C8B-B14F-4D97-AF65-F5344CB8AC3E}">
        <p14:creationId xmlns:p14="http://schemas.microsoft.com/office/powerpoint/2010/main" val="1370336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069194081"/>
              </p:ext>
            </p:extLst>
          </p:nvPr>
        </p:nvGraphicFramePr>
        <p:xfrm>
          <a:off x="1061357" y="1469571"/>
          <a:ext cx="10825843" cy="4169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26</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En Çok Kullanılan Yöntemler</a:t>
            </a:r>
            <a:endParaRPr lang="tr-TR" sz="5400" b="1" dirty="0"/>
          </a:p>
        </p:txBody>
      </p:sp>
    </p:spTree>
    <p:extLst>
      <p:ext uri="{BB962C8B-B14F-4D97-AF65-F5344CB8AC3E}">
        <p14:creationId xmlns:p14="http://schemas.microsoft.com/office/powerpoint/2010/main" val="541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475" y="1612650"/>
            <a:ext cx="4339388" cy="4016938"/>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27</a:t>
            </a:fld>
            <a:endParaRPr lang="en-US" dirty="0"/>
          </a:p>
        </p:txBody>
      </p:sp>
      <p:graphicFrame>
        <p:nvGraphicFramePr>
          <p:cNvPr id="6" name="Diyagram 5"/>
          <p:cNvGraphicFramePr/>
          <p:nvPr>
            <p:extLst>
              <p:ext uri="{D42A27DB-BD31-4B8C-83A1-F6EECF244321}">
                <p14:modId xmlns:p14="http://schemas.microsoft.com/office/powerpoint/2010/main" val="1582576333"/>
              </p:ext>
            </p:extLst>
          </p:nvPr>
        </p:nvGraphicFramePr>
        <p:xfrm>
          <a:off x="5053693" y="1477738"/>
          <a:ext cx="6613073"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aşlık 1"/>
          <p:cNvSpPr>
            <a:spLocks noGrp="1"/>
          </p:cNvSpPr>
          <p:nvPr>
            <p:ph type="title"/>
          </p:nvPr>
        </p:nvSpPr>
        <p:spPr>
          <a:xfrm>
            <a:off x="192507" y="180643"/>
            <a:ext cx="11822039" cy="934285"/>
          </a:xfrm>
        </p:spPr>
        <p:txBody>
          <a:bodyPr>
            <a:normAutofit/>
          </a:bodyPr>
          <a:lstStyle/>
          <a:p>
            <a:r>
              <a:rPr lang="tr-TR" sz="5400" b="1" dirty="0" smtClean="0"/>
              <a:t>		  Şirinler (</a:t>
            </a:r>
            <a:r>
              <a:rPr lang="tr-TR" sz="5400" b="1" dirty="0" err="1" smtClean="0"/>
              <a:t>Smurfing</a:t>
            </a:r>
            <a:r>
              <a:rPr lang="tr-TR" sz="5400" b="1" dirty="0"/>
              <a:t>)</a:t>
            </a:r>
            <a:r>
              <a:rPr lang="tr-TR" sz="5400" b="1" dirty="0" smtClean="0"/>
              <a:t> Yöntemi</a:t>
            </a:r>
            <a:endParaRPr lang="tr-TR" sz="5400" b="1" dirty="0"/>
          </a:p>
        </p:txBody>
      </p:sp>
    </p:spTree>
    <p:extLst>
      <p:ext uri="{BB962C8B-B14F-4D97-AF65-F5344CB8AC3E}">
        <p14:creationId xmlns:p14="http://schemas.microsoft.com/office/powerpoint/2010/main" val="1308276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365759" y="1298448"/>
            <a:ext cx="11770095" cy="4937760"/>
          </a:xfrm>
          <a:prstGeom prst="rect">
            <a:avLst/>
          </a:prstGeom>
        </p:spPr>
        <p:txBody>
          <a:bodyPr>
            <a:normAutofit/>
          </a:bodyPr>
          <a:lstStyle/>
          <a:p>
            <a:r>
              <a:rPr lang="tr-TR" sz="2750" b="1" dirty="0">
                <a:solidFill>
                  <a:schemeClr val="tx1"/>
                </a:solidFill>
              </a:rPr>
              <a:t>Eldeki fonu küçük miktarlara bölüp bunları bankaya yatıracak çok sayıda kişiyi </a:t>
            </a:r>
            <a:r>
              <a:rPr lang="tr-TR" sz="2750" b="1" dirty="0" smtClean="0">
                <a:solidFill>
                  <a:schemeClr val="tx1"/>
                </a:solidFill>
              </a:rPr>
              <a:t>bulmak her zaman </a:t>
            </a:r>
            <a:r>
              <a:rPr lang="tr-TR" sz="2750" b="1" dirty="0">
                <a:solidFill>
                  <a:schemeClr val="tx1"/>
                </a:solidFill>
              </a:rPr>
              <a:t>mümkün olmayabilir. Bu durumda insan sayısı yerine işlem sayısını artırmak suretiyle bildirimden </a:t>
            </a:r>
            <a:r>
              <a:rPr lang="tr-TR" sz="2750" b="1" dirty="0" smtClean="0">
                <a:solidFill>
                  <a:schemeClr val="tx1"/>
                </a:solidFill>
              </a:rPr>
              <a:t>kaçınılmaktadır.</a:t>
            </a:r>
          </a:p>
          <a:p>
            <a:r>
              <a:rPr lang="tr-TR" sz="2750" b="1" dirty="0" smtClean="0">
                <a:solidFill>
                  <a:schemeClr val="tx1"/>
                </a:solidFill>
              </a:rPr>
              <a:t>Bu </a:t>
            </a:r>
            <a:r>
              <a:rPr lang="tr-TR" sz="2750" b="1" dirty="0">
                <a:solidFill>
                  <a:schemeClr val="tx1"/>
                </a:solidFill>
              </a:rPr>
              <a:t>yöntemde de yine yapılan işlemleri bildirimden kaçınmak veya iz bırakmamak amacıyla bölme tekniği </a:t>
            </a:r>
            <a:r>
              <a:rPr lang="tr-TR" sz="2750" b="1" dirty="0" smtClean="0">
                <a:solidFill>
                  <a:schemeClr val="tx1"/>
                </a:solidFill>
              </a:rPr>
              <a:t>kullanmakta ve çok </a:t>
            </a:r>
            <a:r>
              <a:rPr lang="tr-TR" sz="2750" b="1" dirty="0">
                <a:solidFill>
                  <a:schemeClr val="tx1"/>
                </a:solidFill>
              </a:rPr>
              <a:t>yüksek tutara dayalı bir işlem küçük tutarlara dayanan çok sayıdaki işlemlere </a:t>
            </a:r>
            <a:r>
              <a:rPr lang="tr-TR" sz="2750" b="1" dirty="0" smtClean="0">
                <a:solidFill>
                  <a:schemeClr val="tx1"/>
                </a:solidFill>
              </a:rPr>
              <a:t>bölünmektedir. </a:t>
            </a:r>
            <a:endParaRPr lang="tr-TR" sz="2750"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66" y="4340823"/>
            <a:ext cx="8907343" cy="1653948"/>
          </a:xfrm>
          <a:prstGeom prst="rect">
            <a:avLst/>
          </a:prstGeom>
          <a:ln w="127000" cap="sq">
            <a:solidFill>
              <a:srgbClr val="00008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6" name="Grup 5"/>
          <p:cNvGrpSpPr/>
          <p:nvPr/>
        </p:nvGrpSpPr>
        <p:grpSpPr>
          <a:xfrm rot="16200000">
            <a:off x="4839212" y="4757536"/>
            <a:ext cx="379978" cy="703753"/>
            <a:chOff x="6676178" y="3078369"/>
            <a:chExt cx="379978" cy="703753"/>
          </a:xfrm>
        </p:grpSpPr>
        <p:sp>
          <p:nvSpPr>
            <p:cNvPr id="7" name="Aşağı Ok 6"/>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9"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grpSp>
        <p:nvGrpSpPr>
          <p:cNvPr id="10" name="Grup 9"/>
          <p:cNvGrpSpPr/>
          <p:nvPr/>
        </p:nvGrpSpPr>
        <p:grpSpPr>
          <a:xfrm rot="16200000">
            <a:off x="7686686" y="4757536"/>
            <a:ext cx="379978" cy="703753"/>
            <a:chOff x="6676178" y="3078369"/>
            <a:chExt cx="379978" cy="703753"/>
          </a:xfrm>
        </p:grpSpPr>
        <p:sp>
          <p:nvSpPr>
            <p:cNvPr id="11" name="Aşağı Ok 10"/>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2"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sp>
        <p:nvSpPr>
          <p:cNvPr id="13" name="Başlık 1"/>
          <p:cNvSpPr>
            <a:spLocks noGrp="1"/>
          </p:cNvSpPr>
          <p:nvPr>
            <p:ph type="title"/>
          </p:nvPr>
        </p:nvSpPr>
        <p:spPr>
          <a:xfrm>
            <a:off x="192507" y="180643"/>
            <a:ext cx="11822039" cy="934285"/>
          </a:xfrm>
        </p:spPr>
        <p:txBody>
          <a:bodyPr>
            <a:normAutofit/>
          </a:bodyPr>
          <a:lstStyle/>
          <a:p>
            <a:r>
              <a:rPr lang="tr-TR" sz="5400" b="1" dirty="0" smtClean="0"/>
              <a:t>	    Parçalama (</a:t>
            </a:r>
            <a:r>
              <a:rPr lang="tr-TR" sz="5400" b="1" dirty="0" err="1" smtClean="0"/>
              <a:t>Structuring</a:t>
            </a:r>
            <a:r>
              <a:rPr lang="tr-TR" sz="5400" b="1" dirty="0" smtClean="0"/>
              <a:t>) Yöntemi</a:t>
            </a:r>
            <a:endParaRPr lang="tr-TR" sz="5400" b="1" dirty="0"/>
          </a:p>
        </p:txBody>
      </p:sp>
    </p:spTree>
    <p:extLst>
      <p:ext uri="{BB962C8B-B14F-4D97-AF65-F5344CB8AC3E}">
        <p14:creationId xmlns:p14="http://schemas.microsoft.com/office/powerpoint/2010/main" val="552266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185752630"/>
              </p:ext>
            </p:extLst>
          </p:nvPr>
        </p:nvGraphicFramePr>
        <p:xfrm>
          <a:off x="838200" y="365125"/>
          <a:ext cx="10515600" cy="132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838200" y="1580705"/>
            <a:ext cx="10515600" cy="4351338"/>
          </a:xfrm>
          <a:prstGeom prst="rect">
            <a:avLst/>
          </a:prstGeo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29</a:t>
            </a:fld>
            <a:endParaRPr lang="en-US" dirty="0"/>
          </a:p>
        </p:txBody>
      </p:sp>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500" y="1681037"/>
            <a:ext cx="3737201" cy="4580965"/>
          </a:xfrm>
          <a:prstGeom prst="rect">
            <a:avLst/>
          </a:prstGeom>
          <a:ln>
            <a:noFill/>
          </a:ln>
          <a:effectLst>
            <a:softEdge rad="112500"/>
          </a:effectLst>
        </p:spPr>
      </p:pic>
      <p:sp>
        <p:nvSpPr>
          <p:cNvPr id="8" name="Dikdörtgen 7"/>
          <p:cNvSpPr/>
          <p:nvPr/>
        </p:nvSpPr>
        <p:spPr>
          <a:xfrm>
            <a:off x="1070176" y="1603978"/>
            <a:ext cx="7247571" cy="4524315"/>
          </a:xfrm>
          <a:prstGeom prst="rect">
            <a:avLst/>
          </a:prstGeom>
        </p:spPr>
        <p:txBody>
          <a:bodyPr wrap="square">
            <a:spAutoFit/>
          </a:bodyPr>
          <a:lstStyle/>
          <a:p>
            <a:r>
              <a:rPr lang="tr-TR" sz="3200" b="1" dirty="0">
                <a:solidFill>
                  <a:schemeClr val="tx1">
                    <a:lumMod val="85000"/>
                  </a:schemeClr>
                </a:solidFill>
              </a:rPr>
              <a:t>N</a:t>
            </a:r>
            <a:r>
              <a:rPr lang="tr-TR" sz="3200" b="1" dirty="0" smtClean="0">
                <a:solidFill>
                  <a:schemeClr val="tx1">
                    <a:lumMod val="85000"/>
                  </a:schemeClr>
                </a:solidFill>
              </a:rPr>
              <a:t>akit parayı </a:t>
            </a:r>
            <a:r>
              <a:rPr lang="tr-TR" sz="3200" b="1" dirty="0">
                <a:solidFill>
                  <a:schemeClr val="tx1">
                    <a:lumMod val="85000"/>
                  </a:schemeClr>
                </a:solidFill>
              </a:rPr>
              <a:t>kuryeler </a:t>
            </a:r>
            <a:r>
              <a:rPr lang="tr-TR" sz="3200" b="1" dirty="0" smtClean="0">
                <a:solidFill>
                  <a:schemeClr val="tx1">
                    <a:lumMod val="85000"/>
                  </a:schemeClr>
                </a:solidFill>
              </a:rPr>
              <a:t>aracılığıyla </a:t>
            </a:r>
            <a:r>
              <a:rPr lang="tr-TR" sz="3200" b="1" dirty="0">
                <a:solidFill>
                  <a:schemeClr val="tx1">
                    <a:lumMod val="85000"/>
                  </a:schemeClr>
                </a:solidFill>
              </a:rPr>
              <a:t>kara, deniz, hava yolu gibi </a:t>
            </a:r>
            <a:r>
              <a:rPr lang="tr-TR" sz="3200" b="1" dirty="0" smtClean="0">
                <a:solidFill>
                  <a:schemeClr val="tx1">
                    <a:lumMod val="85000"/>
                  </a:schemeClr>
                </a:solidFill>
              </a:rPr>
              <a:t>değişik ulaşım </a:t>
            </a:r>
            <a:r>
              <a:rPr lang="tr-TR" sz="3200" b="1" dirty="0">
                <a:solidFill>
                  <a:schemeClr val="tx1">
                    <a:lumMod val="85000"/>
                  </a:schemeClr>
                </a:solidFill>
              </a:rPr>
              <a:t>araçları kullanılarak, </a:t>
            </a:r>
            <a:r>
              <a:rPr lang="tr-TR" sz="3200" b="1" dirty="0" smtClean="0">
                <a:solidFill>
                  <a:schemeClr val="tx1">
                    <a:lumMod val="85000"/>
                  </a:schemeClr>
                </a:solidFill>
              </a:rPr>
              <a:t>finansal </a:t>
            </a:r>
            <a:r>
              <a:rPr lang="tr-TR" sz="3200" b="1" dirty="0">
                <a:solidFill>
                  <a:schemeClr val="tx1">
                    <a:lumMod val="85000"/>
                  </a:schemeClr>
                </a:solidFill>
              </a:rPr>
              <a:t>sistem üzerinde yeterince denetimin </a:t>
            </a:r>
            <a:r>
              <a:rPr lang="tr-TR" sz="3200" b="1" dirty="0" smtClean="0">
                <a:solidFill>
                  <a:schemeClr val="tx1">
                    <a:lumMod val="85000"/>
                  </a:schemeClr>
                </a:solidFill>
              </a:rPr>
              <a:t>olmadığı, </a:t>
            </a:r>
            <a:r>
              <a:rPr lang="tr-TR" sz="3200" b="1" dirty="0">
                <a:solidFill>
                  <a:schemeClr val="tx1">
                    <a:lumMod val="85000"/>
                  </a:schemeClr>
                </a:solidFill>
              </a:rPr>
              <a:t>banka </a:t>
            </a:r>
            <a:r>
              <a:rPr lang="tr-TR" sz="3200" b="1" dirty="0" smtClean="0">
                <a:solidFill>
                  <a:schemeClr val="tx1">
                    <a:lumMod val="85000"/>
                  </a:schemeClr>
                </a:solidFill>
              </a:rPr>
              <a:t>gizliliğinin </a:t>
            </a:r>
            <a:r>
              <a:rPr lang="tr-TR" sz="3200" b="1" dirty="0">
                <a:solidFill>
                  <a:schemeClr val="tx1">
                    <a:lumMod val="85000"/>
                  </a:schemeClr>
                </a:solidFill>
              </a:rPr>
              <a:t>esas </a:t>
            </a:r>
            <a:r>
              <a:rPr lang="tr-TR" sz="3200" b="1" dirty="0" smtClean="0">
                <a:solidFill>
                  <a:schemeClr val="tx1">
                    <a:lumMod val="85000"/>
                  </a:schemeClr>
                </a:solidFill>
              </a:rPr>
              <a:t>olduğu </a:t>
            </a:r>
            <a:r>
              <a:rPr lang="tr-TR" sz="3200" b="1" dirty="0">
                <a:solidFill>
                  <a:schemeClr val="tx1">
                    <a:lumMod val="85000"/>
                  </a:schemeClr>
                </a:solidFill>
              </a:rPr>
              <a:t>ve </a:t>
            </a:r>
            <a:r>
              <a:rPr lang="tr-TR" sz="3200" b="1" dirty="0" smtClean="0">
                <a:solidFill>
                  <a:schemeClr val="tx1">
                    <a:lumMod val="85000"/>
                  </a:schemeClr>
                </a:solidFill>
              </a:rPr>
              <a:t>işbirliği </a:t>
            </a:r>
            <a:r>
              <a:rPr lang="tr-TR" sz="3200" b="1" dirty="0">
                <a:solidFill>
                  <a:schemeClr val="tx1">
                    <a:lumMod val="85000"/>
                  </a:schemeClr>
                </a:solidFill>
              </a:rPr>
              <a:t>yapacak </a:t>
            </a:r>
            <a:r>
              <a:rPr lang="tr-TR" sz="3200" b="1" dirty="0" smtClean="0">
                <a:solidFill>
                  <a:schemeClr val="tx1">
                    <a:lumMod val="85000"/>
                  </a:schemeClr>
                </a:solidFill>
              </a:rPr>
              <a:t>kuruluşların </a:t>
            </a:r>
            <a:r>
              <a:rPr lang="tr-TR" sz="3200" b="1" dirty="0">
                <a:solidFill>
                  <a:schemeClr val="tx1">
                    <a:lumMod val="85000"/>
                  </a:schemeClr>
                </a:solidFill>
              </a:rPr>
              <a:t>mevcut </a:t>
            </a:r>
            <a:r>
              <a:rPr lang="tr-TR" sz="3200" b="1" dirty="0" smtClean="0">
                <a:solidFill>
                  <a:schemeClr val="tx1">
                    <a:lumMod val="85000"/>
                  </a:schemeClr>
                </a:solidFill>
              </a:rPr>
              <a:t>bulunduğu </a:t>
            </a:r>
            <a:r>
              <a:rPr lang="tr-TR" sz="3200" b="1" dirty="0">
                <a:solidFill>
                  <a:schemeClr val="tx1">
                    <a:lumMod val="85000"/>
                  </a:schemeClr>
                </a:solidFill>
              </a:rPr>
              <a:t>ülkelere </a:t>
            </a:r>
            <a:r>
              <a:rPr lang="tr-TR" sz="3200" b="1" dirty="0" smtClean="0">
                <a:solidFill>
                  <a:schemeClr val="tx1">
                    <a:lumMod val="85000"/>
                  </a:schemeClr>
                </a:solidFill>
              </a:rPr>
              <a:t>taşıyıp </a:t>
            </a:r>
            <a:r>
              <a:rPr lang="tr-TR" sz="3200" b="1" dirty="0">
                <a:solidFill>
                  <a:schemeClr val="tx1">
                    <a:lumMod val="85000"/>
                  </a:schemeClr>
                </a:solidFill>
              </a:rPr>
              <a:t>o ülkelerin mali sistemine </a:t>
            </a:r>
            <a:r>
              <a:rPr lang="tr-TR" sz="3200" b="1" dirty="0" smtClean="0">
                <a:solidFill>
                  <a:schemeClr val="tx1">
                    <a:lumMod val="85000"/>
                  </a:schemeClr>
                </a:solidFill>
              </a:rPr>
              <a:t>sokmaktır.</a:t>
            </a:r>
            <a:r>
              <a:rPr lang="tr-TR" sz="3200" b="1" dirty="0">
                <a:solidFill>
                  <a:schemeClr val="bg1"/>
                </a:solidFill>
              </a:rPr>
              <a:t/>
            </a:r>
            <a:br>
              <a:rPr lang="tr-TR" sz="3200" b="1" dirty="0">
                <a:solidFill>
                  <a:schemeClr val="bg1"/>
                </a:solidFill>
              </a:rPr>
            </a:br>
            <a:endParaRPr lang="tr-TR" sz="3200" b="1" dirty="0">
              <a:solidFill>
                <a:schemeClr val="bg1"/>
              </a:solidFill>
            </a:endParaRPr>
          </a:p>
        </p:txBody>
      </p:sp>
      <p:sp>
        <p:nvSpPr>
          <p:cNvPr id="9" name="Başlık 1"/>
          <p:cNvSpPr>
            <a:spLocks noGrp="1"/>
          </p:cNvSpPr>
          <p:nvPr>
            <p:ph type="title"/>
          </p:nvPr>
        </p:nvSpPr>
        <p:spPr>
          <a:xfrm>
            <a:off x="192507" y="180643"/>
            <a:ext cx="11822039" cy="934285"/>
          </a:xfrm>
        </p:spPr>
        <p:txBody>
          <a:bodyPr>
            <a:normAutofit/>
          </a:bodyPr>
          <a:lstStyle/>
          <a:p>
            <a:r>
              <a:rPr lang="tr-TR" sz="5400" b="1" dirty="0" smtClean="0"/>
              <a:t>   Fonların Fiziken Ülke Dışına Kaçırılması</a:t>
            </a:r>
            <a:endParaRPr lang="tr-TR" sz="5400" b="1" dirty="0"/>
          </a:p>
        </p:txBody>
      </p:sp>
    </p:spTree>
    <p:extLst>
      <p:ext uri="{BB962C8B-B14F-4D97-AF65-F5344CB8AC3E}">
        <p14:creationId xmlns:p14="http://schemas.microsoft.com/office/powerpoint/2010/main" val="196232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267479560"/>
              </p:ext>
            </p:extLst>
          </p:nvPr>
        </p:nvGraphicFramePr>
        <p:xfrm>
          <a:off x="361245" y="353177"/>
          <a:ext cx="11260800" cy="251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6"/>
          <p:cNvGraphicFramePr>
            <a:graphicFrameLocks noGrp="1"/>
          </p:cNvGraphicFramePr>
          <p:nvPr>
            <p:ph idx="1"/>
            <p:extLst>
              <p:ext uri="{D42A27DB-BD31-4B8C-83A1-F6EECF244321}">
                <p14:modId xmlns:p14="http://schemas.microsoft.com/office/powerpoint/2010/main" val="1717415839"/>
              </p:ext>
            </p:extLst>
          </p:nvPr>
        </p:nvGraphicFramePr>
        <p:xfrm>
          <a:off x="783337" y="1761527"/>
          <a:ext cx="10794827" cy="37776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a:t>
            </a:fld>
            <a:endParaRPr lang="en-US" dirty="0"/>
          </a:p>
        </p:txBody>
      </p:sp>
      <p:pic>
        <p:nvPicPr>
          <p:cNvPr id="3" name="Resim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8569" y="1766782"/>
            <a:ext cx="3806915" cy="3731079"/>
          </a:xfrm>
          <a:prstGeom prst="round2DiagRect">
            <a:avLst>
              <a:gd name="adj1" fmla="val 16667"/>
              <a:gd name="adj2" fmla="val 0"/>
            </a:avLst>
          </a:prstGeom>
          <a:ln w="88900" cap="sq">
            <a:solidFill>
              <a:srgbClr val="00007B"/>
            </a:solidFill>
            <a:miter lim="800000"/>
          </a:ln>
          <a:effectLst>
            <a:outerShdw blurRad="254000" algn="tl" rotWithShape="0">
              <a:srgbClr val="00007B">
                <a:alpha val="43000"/>
              </a:srgbClr>
            </a:outerShdw>
          </a:effectLst>
        </p:spPr>
      </p:pic>
      <p:sp>
        <p:nvSpPr>
          <p:cNvPr id="11" name="Başlık 1"/>
          <p:cNvSpPr txBox="1">
            <a:spLocks/>
          </p:cNvSpPr>
          <p:nvPr/>
        </p:nvSpPr>
        <p:spPr>
          <a:xfrm>
            <a:off x="192507" y="180640"/>
            <a:ext cx="11822039" cy="950328"/>
          </a:xfrm>
          <a:prstGeom prst="rect">
            <a:avLst/>
          </a:prstGeom>
          <a:solidFill>
            <a:srgbClr val="00008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5400" b="1" dirty="0" smtClean="0"/>
              <a:t>                      Aklama Kavramı</a:t>
            </a:r>
            <a:endParaRPr lang="tr-TR" sz="5400" b="1" dirty="0"/>
          </a:p>
        </p:txBody>
      </p:sp>
    </p:spTree>
    <p:extLst>
      <p:ext uri="{BB962C8B-B14F-4D97-AF65-F5344CB8AC3E}">
        <p14:creationId xmlns:p14="http://schemas.microsoft.com/office/powerpoint/2010/main" val="2252608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30</a:t>
            </a:fld>
            <a:endParaRPr lang="en-US"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09" y="3721770"/>
            <a:ext cx="10837131" cy="2229853"/>
          </a:xfrm>
          <a:prstGeom prst="rect">
            <a:avLst/>
          </a:prstGeom>
          <a:ln>
            <a:noFill/>
          </a:ln>
          <a:effectLst>
            <a:softEdge rad="112500"/>
          </a:effectLst>
        </p:spPr>
      </p:pic>
      <p:sp>
        <p:nvSpPr>
          <p:cNvPr id="11" name="Metin kutusu 10"/>
          <p:cNvSpPr txBox="1"/>
          <p:nvPr/>
        </p:nvSpPr>
        <p:spPr>
          <a:xfrm>
            <a:off x="649299" y="1586786"/>
            <a:ext cx="10973660" cy="1938992"/>
          </a:xfrm>
          <a:prstGeom prst="rect">
            <a:avLst/>
          </a:prstGeom>
          <a:noFill/>
        </p:spPr>
        <p:txBody>
          <a:bodyPr wrap="square" rtlCol="0">
            <a:spAutoFit/>
          </a:bodyPr>
          <a:lstStyle/>
          <a:p>
            <a:r>
              <a:rPr lang="tr-TR" sz="2400" b="1" dirty="0"/>
              <a:t>K</a:t>
            </a:r>
            <a:r>
              <a:rPr lang="tr-TR" sz="2400" b="1" dirty="0" smtClean="0"/>
              <a:t>ıyı </a:t>
            </a:r>
            <a:r>
              <a:rPr lang="tr-TR" sz="2400" b="1" dirty="0"/>
              <a:t>bankacılığı; </a:t>
            </a:r>
            <a:r>
              <a:rPr lang="tr-TR" sz="2400" b="1" dirty="0" smtClean="0"/>
              <a:t>“Ülke </a:t>
            </a:r>
            <a:r>
              <a:rPr lang="tr-TR" sz="2400" b="1" dirty="0"/>
              <a:t>dışından sağlanan fonların ülke dışında veya koşullara göre ülke içinde </a:t>
            </a:r>
            <a:r>
              <a:rPr lang="tr-TR" sz="2400" b="1" dirty="0" smtClean="0"/>
              <a:t>kullandırılması gibi </a:t>
            </a:r>
            <a:r>
              <a:rPr lang="tr-TR" sz="2400" b="1" dirty="0"/>
              <a:t>finansal hizmetler </a:t>
            </a:r>
            <a:r>
              <a:rPr lang="tr-TR" sz="2400" b="1" dirty="0" smtClean="0"/>
              <a:t>yürüten, </a:t>
            </a:r>
            <a:r>
              <a:rPr lang="tr-TR" sz="2400" b="1" dirty="0"/>
              <a:t>genellikle serbest bölgelerde kurulan merkezlerde faaliyet gösteren ve ülke içindeki bankacılık sisteminin tabi olduğu yasal düzenlemelerin kapsamı dışında </a:t>
            </a:r>
            <a:r>
              <a:rPr lang="tr-TR" sz="2400" b="1" dirty="0" smtClean="0"/>
              <a:t>tutulan, </a:t>
            </a:r>
            <a:r>
              <a:rPr lang="tr-TR" sz="2400" b="1" dirty="0"/>
              <a:t>getirilen mali ve hukuksal avantajlar sayesinde cazip çalışma koşullarının sağlandığı bankacılık türüdür”</a:t>
            </a:r>
          </a:p>
        </p:txBody>
      </p:sp>
      <p:sp>
        <p:nvSpPr>
          <p:cNvPr id="6" name="Başlık 1"/>
          <p:cNvSpPr>
            <a:spLocks noGrp="1"/>
          </p:cNvSpPr>
          <p:nvPr>
            <p:ph type="title"/>
          </p:nvPr>
        </p:nvSpPr>
        <p:spPr>
          <a:xfrm>
            <a:off x="192507" y="180643"/>
            <a:ext cx="11822039" cy="934285"/>
          </a:xfrm>
        </p:spPr>
        <p:txBody>
          <a:bodyPr>
            <a:normAutofit/>
          </a:bodyPr>
          <a:lstStyle/>
          <a:p>
            <a:r>
              <a:rPr lang="tr-TR" sz="5400" b="1" dirty="0" smtClean="0"/>
              <a:t>Vergi Cennetleri (Kıyı Bankacılığı-</a:t>
            </a:r>
            <a:r>
              <a:rPr lang="tr-TR" sz="5400" b="1" dirty="0" err="1" smtClean="0"/>
              <a:t>Off</a:t>
            </a:r>
            <a:r>
              <a:rPr lang="tr-TR" sz="5400" b="1" dirty="0" smtClean="0"/>
              <a:t> </a:t>
            </a:r>
            <a:r>
              <a:rPr lang="tr-TR" sz="5400" b="1" dirty="0" err="1" smtClean="0"/>
              <a:t>Shore</a:t>
            </a:r>
            <a:r>
              <a:rPr lang="tr-TR" sz="5400" b="1" dirty="0" smtClean="0"/>
              <a:t>)</a:t>
            </a:r>
            <a:endParaRPr lang="tr-TR" sz="5400" b="1" dirty="0"/>
          </a:p>
        </p:txBody>
      </p:sp>
    </p:spTree>
    <p:extLst>
      <p:ext uri="{BB962C8B-B14F-4D97-AF65-F5344CB8AC3E}">
        <p14:creationId xmlns:p14="http://schemas.microsoft.com/office/powerpoint/2010/main" val="148661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algn="just"/>
            <a:r>
              <a:rPr lang="tr-TR" sz="3000" b="1" dirty="0"/>
              <a:t>H</a:t>
            </a:r>
            <a:r>
              <a:rPr lang="tr-TR" sz="3000" b="1" dirty="0" smtClean="0"/>
              <a:t>erhangi </a:t>
            </a:r>
            <a:r>
              <a:rPr lang="tr-TR" sz="3000" b="1" dirty="0"/>
              <a:t>bir ticaret veya imalat faaliyetinde bulunmayan ve genellikle sınır-ötesi merkezlerde kurulan </a:t>
            </a:r>
            <a:r>
              <a:rPr lang="tr-TR" sz="3000" b="1" dirty="0" smtClean="0"/>
              <a:t>şirketlerdir</a:t>
            </a:r>
          </a:p>
          <a:p>
            <a:pPr algn="just"/>
            <a:r>
              <a:rPr lang="tr-TR" sz="3000" b="1" dirty="0"/>
              <a:t>B</a:t>
            </a:r>
            <a:r>
              <a:rPr lang="tr-TR" sz="3000" b="1" dirty="0" smtClean="0"/>
              <a:t>u </a:t>
            </a:r>
            <a:r>
              <a:rPr lang="tr-TR" sz="3000" b="1" dirty="0"/>
              <a:t>şirketler sadece kağıt üzerinde </a:t>
            </a:r>
            <a:r>
              <a:rPr lang="tr-TR" sz="3000" b="1" dirty="0" smtClean="0"/>
              <a:t>vardır ve </a:t>
            </a:r>
            <a:r>
              <a:rPr lang="tr-TR" sz="3000" b="1" dirty="0"/>
              <a:t>bunların kurulmasındaki amaç, ayrıştırma aşamasında fon transferlerinin bu şirketler üzerinden geçirilmesi suretiyle inceleme ve denetim anında iz sürmeyi zorlaştırmaktır.</a:t>
            </a:r>
            <a:endParaRPr lang="tr-TR" sz="3000" b="1" dirty="0" smtClean="0"/>
          </a:p>
          <a:p>
            <a:pPr marL="0" indent="0" algn="just">
              <a:buNone/>
            </a:pPr>
            <a:endParaRPr lang="tr-TR" sz="280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836" y="4170376"/>
            <a:ext cx="9636805" cy="1780562"/>
          </a:xfrm>
          <a:prstGeom prst="rect">
            <a:avLst/>
          </a:prstGeom>
          <a:ln w="127000" cap="sq">
            <a:solidFill>
              <a:srgbClr val="00008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6" name="Grup 5"/>
          <p:cNvGrpSpPr/>
          <p:nvPr/>
        </p:nvGrpSpPr>
        <p:grpSpPr>
          <a:xfrm rot="16200000">
            <a:off x="4839212" y="4757536"/>
            <a:ext cx="379978" cy="703753"/>
            <a:chOff x="6676178" y="3078369"/>
            <a:chExt cx="379978" cy="703753"/>
          </a:xfrm>
        </p:grpSpPr>
        <p:sp>
          <p:nvSpPr>
            <p:cNvPr id="7" name="Aşağı Ok 6"/>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8"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grpSp>
        <p:nvGrpSpPr>
          <p:cNvPr id="9" name="Grup 8"/>
          <p:cNvGrpSpPr/>
          <p:nvPr/>
        </p:nvGrpSpPr>
        <p:grpSpPr>
          <a:xfrm rot="16200000">
            <a:off x="8031592" y="4757537"/>
            <a:ext cx="379978" cy="703753"/>
            <a:chOff x="6676178" y="3078369"/>
            <a:chExt cx="379978" cy="703753"/>
          </a:xfrm>
        </p:grpSpPr>
        <p:sp>
          <p:nvSpPr>
            <p:cNvPr id="10" name="Aşağı Ok 9"/>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1"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sp>
        <p:nvSpPr>
          <p:cNvPr id="12" name="Başlık 1"/>
          <p:cNvSpPr>
            <a:spLocks noGrp="1"/>
          </p:cNvSpPr>
          <p:nvPr>
            <p:ph type="title"/>
          </p:nvPr>
        </p:nvSpPr>
        <p:spPr>
          <a:xfrm>
            <a:off x="192507" y="180643"/>
            <a:ext cx="11822039" cy="934285"/>
          </a:xfrm>
        </p:spPr>
        <p:txBody>
          <a:bodyPr>
            <a:normAutofit/>
          </a:bodyPr>
          <a:lstStyle/>
          <a:p>
            <a:r>
              <a:rPr lang="tr-TR" sz="5400" b="1" dirty="0" smtClean="0"/>
              <a:t>	Paravan Şirketler (Shell </a:t>
            </a:r>
            <a:r>
              <a:rPr lang="tr-TR" sz="5400" b="1" dirty="0" err="1" smtClean="0"/>
              <a:t>Companies</a:t>
            </a:r>
            <a:r>
              <a:rPr lang="tr-TR" sz="5400" b="1" dirty="0" smtClean="0"/>
              <a:t>)</a:t>
            </a:r>
            <a:endParaRPr lang="tr-TR" sz="5400" b="1" dirty="0"/>
          </a:p>
        </p:txBody>
      </p:sp>
    </p:spTree>
    <p:extLst>
      <p:ext uri="{BB962C8B-B14F-4D97-AF65-F5344CB8AC3E}">
        <p14:creationId xmlns:p14="http://schemas.microsoft.com/office/powerpoint/2010/main" val="333279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250"/>
                    </a14:imgEffect>
                    <a14:imgEffect>
                      <a14:saturation sat="400000"/>
                    </a14:imgEffect>
                    <a14:imgEffect>
                      <a14:brightnessContrast bright="-33000" contrast="33000"/>
                    </a14:imgEffect>
                  </a14:imgLayer>
                </a14:imgProps>
              </a:ext>
              <a:ext uri="{28A0092B-C50C-407E-A947-70E740481C1C}">
                <a14:useLocalDpi xmlns:a14="http://schemas.microsoft.com/office/drawing/2010/main" val="0"/>
              </a:ext>
            </a:extLst>
          </a:blip>
          <a:stretch>
            <a:fillRect/>
          </a:stretch>
        </p:blipFill>
        <p:spPr>
          <a:xfrm>
            <a:off x="415281" y="1703614"/>
            <a:ext cx="5193585" cy="4572000"/>
          </a:xfrm>
          <a:prstGeom prst="rect">
            <a:avLst/>
          </a:prstGeom>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32</a:t>
            </a:fld>
            <a:endParaRPr lang="en-US" dirty="0"/>
          </a:p>
        </p:txBody>
      </p:sp>
      <p:sp>
        <p:nvSpPr>
          <p:cNvPr id="7" name="Dikdörtgen 6"/>
          <p:cNvSpPr/>
          <p:nvPr/>
        </p:nvSpPr>
        <p:spPr>
          <a:xfrm>
            <a:off x="5847348" y="1537824"/>
            <a:ext cx="5973537" cy="4708981"/>
          </a:xfrm>
          <a:prstGeom prst="rect">
            <a:avLst/>
          </a:prstGeom>
          <a:solidFill>
            <a:srgbClr val="000080"/>
          </a:solidFill>
        </p:spPr>
        <p:txBody>
          <a:bodyPr wrap="square">
            <a:spAutoFit/>
          </a:bodyPr>
          <a:lstStyle/>
          <a:p>
            <a:pPr marL="342900" lvl="0" indent="-342900">
              <a:buFont typeface="Wingdings" pitchFamily="2" charset="2"/>
              <a:buChar char="Ø"/>
            </a:pPr>
            <a:r>
              <a:rPr lang="tr-TR" sz="2000" b="1" dirty="0">
                <a:solidFill>
                  <a:schemeClr val="bg1"/>
                </a:solidFill>
              </a:rPr>
              <a:t>Suç geliri aklayacak kişi </a:t>
            </a:r>
            <a:r>
              <a:rPr lang="tr-TR" sz="2000" b="1" dirty="0" err="1">
                <a:solidFill>
                  <a:schemeClr val="bg1"/>
                </a:solidFill>
              </a:rPr>
              <a:t>off-shore</a:t>
            </a:r>
            <a:r>
              <a:rPr lang="tr-TR" sz="2000" b="1" dirty="0">
                <a:solidFill>
                  <a:schemeClr val="bg1"/>
                </a:solidFill>
              </a:rPr>
              <a:t> merkezine gider ve suç gelirini burada faaliyet gösteren A bankasına </a:t>
            </a:r>
            <a:r>
              <a:rPr lang="tr-TR" sz="2000" b="1" dirty="0" smtClean="0">
                <a:solidFill>
                  <a:schemeClr val="bg1"/>
                </a:solidFill>
              </a:rPr>
              <a:t>yatırır</a:t>
            </a:r>
            <a:r>
              <a:rPr lang="tr-TR" sz="2000" b="1" dirty="0">
                <a:solidFill>
                  <a:schemeClr val="bg1"/>
                </a:solidFill>
              </a:rPr>
              <a:t/>
            </a:r>
            <a:br>
              <a:rPr lang="tr-TR" sz="2000" b="1" dirty="0">
                <a:solidFill>
                  <a:schemeClr val="bg1"/>
                </a:solidFill>
              </a:rPr>
            </a:br>
            <a:endParaRPr lang="tr-TR" sz="2000" b="1" dirty="0">
              <a:solidFill>
                <a:schemeClr val="bg1"/>
              </a:solidFill>
            </a:endParaRPr>
          </a:p>
          <a:p>
            <a:pPr marL="342900" lvl="0" indent="-342900">
              <a:buFont typeface="Wingdings" pitchFamily="2" charset="2"/>
              <a:buChar char="Ø"/>
            </a:pPr>
            <a:r>
              <a:rPr lang="tr-TR" sz="2000" b="1" dirty="0">
                <a:solidFill>
                  <a:schemeClr val="bg1"/>
                </a:solidFill>
              </a:rPr>
              <a:t>Daha sonra kendi ülkesindeki C bankasına başvurarak A </a:t>
            </a:r>
            <a:r>
              <a:rPr lang="tr-TR" sz="2000" b="1" dirty="0" smtClean="0">
                <a:solidFill>
                  <a:schemeClr val="bg1"/>
                </a:solidFill>
              </a:rPr>
              <a:t>bankasındaki hesabını </a:t>
            </a:r>
            <a:r>
              <a:rPr lang="tr-TR" sz="2000" b="1" dirty="0">
                <a:solidFill>
                  <a:schemeClr val="bg1"/>
                </a:solidFill>
              </a:rPr>
              <a:t>teminat göstermek suretiyle kredi talebinde bulunur. C bankası bu krediyi kendisine verir.</a:t>
            </a:r>
            <a:br>
              <a:rPr lang="tr-TR" sz="2000" b="1" dirty="0">
                <a:solidFill>
                  <a:schemeClr val="bg1"/>
                </a:solidFill>
              </a:rPr>
            </a:br>
            <a:endParaRPr lang="tr-TR" sz="2000" b="1" dirty="0">
              <a:solidFill>
                <a:schemeClr val="bg1"/>
              </a:solidFill>
            </a:endParaRPr>
          </a:p>
          <a:p>
            <a:pPr marL="342900" lvl="0" indent="-342900">
              <a:buFont typeface="Wingdings" pitchFamily="2" charset="2"/>
              <a:buChar char="Ø"/>
            </a:pPr>
            <a:r>
              <a:rPr lang="tr-TR" sz="2000" b="1" dirty="0">
                <a:solidFill>
                  <a:schemeClr val="bg1"/>
                </a:solidFill>
              </a:rPr>
              <a:t>Aklayıcı aldığı kredi ile istediği yatırımı </a:t>
            </a:r>
            <a:r>
              <a:rPr lang="tr-TR" sz="2000" b="1" dirty="0" smtClean="0">
                <a:solidFill>
                  <a:schemeClr val="bg1"/>
                </a:solidFill>
              </a:rPr>
              <a:t>yapar</a:t>
            </a:r>
            <a:r>
              <a:rPr lang="tr-TR" sz="2000" b="1" dirty="0">
                <a:solidFill>
                  <a:schemeClr val="bg1"/>
                </a:solidFill>
              </a:rPr>
              <a:t/>
            </a:r>
            <a:br>
              <a:rPr lang="tr-TR" sz="2000" b="1" dirty="0">
                <a:solidFill>
                  <a:schemeClr val="bg1"/>
                </a:solidFill>
              </a:rPr>
            </a:br>
            <a:endParaRPr lang="tr-TR" sz="2000" b="1" dirty="0">
              <a:solidFill>
                <a:schemeClr val="bg1"/>
              </a:solidFill>
            </a:endParaRPr>
          </a:p>
          <a:p>
            <a:pPr marL="342900" indent="-342900">
              <a:buFont typeface="Wingdings" pitchFamily="2" charset="2"/>
              <a:buChar char="Ø"/>
            </a:pPr>
            <a:r>
              <a:rPr lang="tr-TR" sz="2000" b="1" dirty="0">
                <a:solidFill>
                  <a:schemeClr val="bg1"/>
                </a:solidFill>
              </a:rPr>
              <a:t>Kredisini C bankasına geri ödemez. C bankası da bu kişinin teminat gösterdiği A </a:t>
            </a:r>
            <a:r>
              <a:rPr lang="tr-TR" sz="2000" b="1" dirty="0" smtClean="0">
                <a:solidFill>
                  <a:schemeClr val="bg1"/>
                </a:solidFill>
              </a:rPr>
              <a:t>bankasındaki </a:t>
            </a:r>
            <a:r>
              <a:rPr lang="tr-TR" sz="2000" b="1" dirty="0">
                <a:solidFill>
                  <a:schemeClr val="bg1"/>
                </a:solidFill>
              </a:rPr>
              <a:t>parasını </a:t>
            </a:r>
            <a:r>
              <a:rPr lang="tr-TR" sz="2000" b="1" dirty="0" smtClean="0">
                <a:solidFill>
                  <a:schemeClr val="bg1"/>
                </a:solidFill>
              </a:rPr>
              <a:t>haczeder </a:t>
            </a:r>
            <a:r>
              <a:rPr lang="tr-TR" sz="2000" b="1" dirty="0">
                <a:solidFill>
                  <a:schemeClr val="bg1"/>
                </a:solidFill>
              </a:rPr>
              <a:t>ve yurda getirir.</a:t>
            </a:r>
            <a:br>
              <a:rPr lang="tr-TR" sz="2000" b="1" dirty="0">
                <a:solidFill>
                  <a:schemeClr val="bg1"/>
                </a:solidFill>
              </a:rPr>
            </a:br>
            <a:endParaRPr lang="tr-TR" sz="2000" b="1" dirty="0">
              <a:solidFill>
                <a:schemeClr val="bg1"/>
              </a:solidFill>
            </a:endParaRPr>
          </a:p>
        </p:txBody>
      </p:sp>
      <p:sp>
        <p:nvSpPr>
          <p:cNvPr id="8" name="Başlık 1"/>
          <p:cNvSpPr>
            <a:spLocks noGrp="1"/>
          </p:cNvSpPr>
          <p:nvPr>
            <p:ph type="title"/>
          </p:nvPr>
        </p:nvSpPr>
        <p:spPr>
          <a:xfrm>
            <a:off x="192507" y="180643"/>
            <a:ext cx="11822039" cy="934285"/>
          </a:xfrm>
        </p:spPr>
        <p:txBody>
          <a:bodyPr>
            <a:normAutofit/>
          </a:bodyPr>
          <a:lstStyle/>
          <a:p>
            <a:r>
              <a:rPr lang="tr-TR" sz="5400" b="1"/>
              <a:t> </a:t>
            </a:r>
            <a:r>
              <a:rPr lang="tr-TR" sz="5400" b="1" smtClean="0"/>
              <a:t>   Oto-Finans </a:t>
            </a:r>
            <a:r>
              <a:rPr lang="tr-TR" sz="5400" b="1" dirty="0" smtClean="0"/>
              <a:t>Borç Yöntemi (</a:t>
            </a:r>
            <a:r>
              <a:rPr lang="tr-TR" sz="5400" b="1" dirty="0" err="1" smtClean="0"/>
              <a:t>Loan-Back</a:t>
            </a:r>
            <a:r>
              <a:rPr lang="tr-TR" sz="5400" b="1" dirty="0" smtClean="0"/>
              <a:t>)</a:t>
            </a:r>
            <a:endParaRPr lang="tr-TR" sz="5400" b="1" dirty="0"/>
          </a:p>
        </p:txBody>
      </p:sp>
    </p:spTree>
    <p:extLst>
      <p:ext uri="{BB962C8B-B14F-4D97-AF65-F5344CB8AC3E}">
        <p14:creationId xmlns:p14="http://schemas.microsoft.com/office/powerpoint/2010/main" val="215831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743" y="3916323"/>
            <a:ext cx="6814637" cy="2143125"/>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33</a:t>
            </a:fld>
            <a:endParaRPr lang="en-US" dirty="0"/>
          </a:p>
        </p:txBody>
      </p:sp>
      <p:sp>
        <p:nvSpPr>
          <p:cNvPr id="7" name="Dikdörtgen 6"/>
          <p:cNvSpPr/>
          <p:nvPr/>
        </p:nvSpPr>
        <p:spPr>
          <a:xfrm>
            <a:off x="982435" y="2659199"/>
            <a:ext cx="10145485" cy="923330"/>
          </a:xfrm>
          <a:prstGeom prst="rect">
            <a:avLst/>
          </a:prstGeom>
        </p:spPr>
        <p:txBody>
          <a:bodyPr wrap="square">
            <a:spAutoFit/>
          </a:bodyPr>
          <a:lstStyle/>
          <a:p>
            <a:pPr marL="285750" lvl="0" indent="-285750">
              <a:buFont typeface="Arial" pitchFamily="34" charset="0"/>
              <a:buChar char="•"/>
            </a:pPr>
            <a:r>
              <a:rPr lang="tr-TR" b="1" dirty="0"/>
              <a:t>Suç geliri ile eldeki paranın değiştirilmesi nedeniyle gelirin kaynağından bir ölçüde uzaklaştırılması </a:t>
            </a:r>
            <a:r>
              <a:rPr lang="tr-TR" b="1" dirty="0" smtClean="0"/>
              <a:t>sağlanabilir. Küçük </a:t>
            </a:r>
            <a:r>
              <a:rPr lang="tr-TR" b="1" dirty="0"/>
              <a:t>banknotlar büyüklere veya eldeki para birimleri diğer para birimlerine çevrilebilir. Böylece finansal sisteme entegre </a:t>
            </a:r>
            <a:r>
              <a:rPr lang="tr-TR" b="1" dirty="0" smtClean="0"/>
              <a:t>etme </a:t>
            </a:r>
            <a:r>
              <a:rPr lang="tr-TR" b="1" dirty="0"/>
              <a:t>kolaylaşabilir. </a:t>
            </a:r>
          </a:p>
        </p:txBody>
      </p:sp>
      <p:sp>
        <p:nvSpPr>
          <p:cNvPr id="9" name="Dikdörtgen 8"/>
          <p:cNvSpPr/>
          <p:nvPr/>
        </p:nvSpPr>
        <p:spPr>
          <a:xfrm>
            <a:off x="982435" y="1458870"/>
            <a:ext cx="9720943" cy="3139321"/>
          </a:xfrm>
          <a:prstGeom prst="rect">
            <a:avLst/>
          </a:prstGeom>
        </p:spPr>
        <p:txBody>
          <a:bodyPr wrap="square">
            <a:spAutoFit/>
          </a:bodyPr>
          <a:lstStyle/>
          <a:p>
            <a:pPr marL="285750" indent="-285750">
              <a:buFont typeface="Arial" pitchFamily="34" charset="0"/>
              <a:buChar char="•"/>
            </a:pPr>
            <a:r>
              <a:rPr lang="tr-TR" b="1" dirty="0"/>
              <a:t>Birçok ülkede bulunan ve nakit ağırlıklı çalışan bu kurumlarda para değiştirilir. Bunun </a:t>
            </a:r>
            <a:r>
              <a:rPr lang="tr-TR" b="1" dirty="0" smtClean="0"/>
              <a:t>suiistimale </a:t>
            </a:r>
            <a:r>
              <a:rPr lang="tr-TR" b="1" dirty="0"/>
              <a:t>açık yönleri bulunmaktadır. </a:t>
            </a:r>
            <a:r>
              <a:rPr lang="tr-TR" b="1" dirty="0" smtClean="0"/>
              <a:t>Ek olarak döviz </a:t>
            </a:r>
            <a:r>
              <a:rPr lang="tr-TR" b="1" dirty="0"/>
              <a:t>bürolarına sahip olmak bankaya sahip olmaktan çok daha </a:t>
            </a:r>
            <a:r>
              <a:rPr lang="tr-TR" b="1" dirty="0" smtClean="0"/>
              <a:t>kolaydır. Ciddi </a:t>
            </a:r>
            <a:r>
              <a:rPr lang="tr-TR" b="1" dirty="0"/>
              <a:t>denetim ve muhasebe kayıt şartlarına tabi olmadıklarından </a:t>
            </a:r>
            <a:r>
              <a:rPr lang="tr-TR" b="1" dirty="0" smtClean="0"/>
              <a:t>aklayıcılar için önemli </a:t>
            </a:r>
            <a:r>
              <a:rPr lang="tr-TR" b="1" dirty="0"/>
              <a:t>avantajlar sağlayabilir. </a:t>
            </a:r>
            <a:endParaRPr lang="tr-TR" b="1" dirty="0" smtClean="0"/>
          </a:p>
          <a:p>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a:p>
          <a:p>
            <a:pPr marL="285750" indent="-285750">
              <a:buFont typeface="Arial" pitchFamily="34" charset="0"/>
              <a:buChar char="•"/>
            </a:pPr>
            <a:endParaRPr lang="tr-TR" b="1" dirty="0" smtClean="0"/>
          </a:p>
          <a:p>
            <a:pPr marL="285750" indent="-285750">
              <a:buFont typeface="Arial" pitchFamily="34" charset="0"/>
              <a:buChar char="•"/>
            </a:pPr>
            <a:endParaRPr lang="tr-TR" b="1" dirty="0"/>
          </a:p>
        </p:txBody>
      </p:sp>
      <p:sp>
        <p:nvSpPr>
          <p:cNvPr id="8" name="Başlık 1"/>
          <p:cNvSpPr>
            <a:spLocks noGrp="1"/>
          </p:cNvSpPr>
          <p:nvPr>
            <p:ph type="title"/>
          </p:nvPr>
        </p:nvSpPr>
        <p:spPr>
          <a:xfrm>
            <a:off x="192507" y="180643"/>
            <a:ext cx="11822039" cy="934285"/>
          </a:xfrm>
        </p:spPr>
        <p:txBody>
          <a:bodyPr>
            <a:normAutofit/>
          </a:bodyPr>
          <a:lstStyle/>
          <a:p>
            <a:r>
              <a:rPr lang="tr-TR" sz="5400" b="1" dirty="0" smtClean="0"/>
              <a:t>				 Döviz Büroları</a:t>
            </a:r>
            <a:endParaRPr lang="tr-TR" sz="5400" b="1" dirty="0"/>
          </a:p>
        </p:txBody>
      </p:sp>
    </p:spTree>
    <p:extLst>
      <p:ext uri="{BB962C8B-B14F-4D97-AF65-F5344CB8AC3E}">
        <p14:creationId xmlns:p14="http://schemas.microsoft.com/office/powerpoint/2010/main" val="98467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700621901"/>
              </p:ext>
            </p:extLst>
          </p:nvPr>
        </p:nvGraphicFramePr>
        <p:xfrm>
          <a:off x="365126" y="1298577"/>
          <a:ext cx="11461751"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34</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Nakit Para Kullanılan İşyerlerinin İşletilmesi</a:t>
            </a:r>
            <a:endParaRPr lang="tr-TR" sz="5400" b="1" dirty="0"/>
          </a:p>
        </p:txBody>
      </p:sp>
    </p:spTree>
    <p:extLst>
      <p:ext uri="{BB962C8B-B14F-4D97-AF65-F5344CB8AC3E}">
        <p14:creationId xmlns:p14="http://schemas.microsoft.com/office/powerpoint/2010/main" val="151047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r>
              <a:rPr lang="tr-TR" sz="3200" b="1" dirty="0" smtClean="0"/>
              <a:t>Değeri </a:t>
            </a:r>
            <a:r>
              <a:rPr lang="tr-TR" sz="3200" b="1" dirty="0"/>
              <a:t>çok düşük veya hiç olmayan bir mal ihraç edilmiş gibi gösterilir ve buna uygun olarak fatura düzenlenir. </a:t>
            </a:r>
            <a:endParaRPr lang="tr-TR" sz="3200" b="1" dirty="0" smtClean="0"/>
          </a:p>
          <a:p>
            <a:r>
              <a:rPr lang="tr-TR" sz="3200" b="1" dirty="0" smtClean="0"/>
              <a:t>Bu </a:t>
            </a:r>
            <a:r>
              <a:rPr lang="tr-TR" sz="3200" b="1" dirty="0"/>
              <a:t>faturalar ya malın değerini oldukça yüksek gösteren yanıltıcı fatura </a:t>
            </a:r>
            <a:r>
              <a:rPr lang="tr-TR" sz="3200" b="1" dirty="0" smtClean="0"/>
              <a:t>ya da </a:t>
            </a:r>
            <a:r>
              <a:rPr lang="tr-TR" sz="3200" b="1" dirty="0"/>
              <a:t>tamamen aklanan tutara denk gelecek şekilde sahte fatura olabilir, ancak ikinci </a:t>
            </a:r>
            <a:r>
              <a:rPr lang="tr-TR" sz="3200" b="1" dirty="0" smtClean="0"/>
              <a:t>yöntemin tespiti </a:t>
            </a:r>
            <a:r>
              <a:rPr lang="tr-TR" sz="3200" b="1" dirty="0"/>
              <a:t>daha kolay olabileceğinden </a:t>
            </a:r>
            <a:r>
              <a:rPr lang="tr-TR" sz="3200" b="1" dirty="0" smtClean="0"/>
              <a:t>yakalanma riski daha fazladır</a:t>
            </a:r>
            <a:endParaRPr lang="tr-TR" sz="2800" b="1"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35</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141" y="4346090"/>
            <a:ext cx="6690380" cy="1806058"/>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7" name="Başlık 1"/>
          <p:cNvSpPr>
            <a:spLocks noGrp="1"/>
          </p:cNvSpPr>
          <p:nvPr>
            <p:ph type="title"/>
          </p:nvPr>
        </p:nvSpPr>
        <p:spPr>
          <a:xfrm>
            <a:off x="192507" y="180643"/>
            <a:ext cx="11822039" cy="934285"/>
          </a:xfrm>
        </p:spPr>
        <p:txBody>
          <a:bodyPr>
            <a:normAutofit/>
          </a:bodyPr>
          <a:lstStyle/>
          <a:p>
            <a:r>
              <a:rPr lang="tr-TR" sz="5400" b="1" dirty="0" smtClean="0"/>
              <a:t>		Sahte Fatura (Hayali İhracat)</a:t>
            </a:r>
            <a:endParaRPr lang="tr-TR" sz="5400" b="1" dirty="0"/>
          </a:p>
        </p:txBody>
      </p:sp>
    </p:spTree>
    <p:extLst>
      <p:ext uri="{BB962C8B-B14F-4D97-AF65-F5344CB8AC3E}">
        <p14:creationId xmlns:p14="http://schemas.microsoft.com/office/powerpoint/2010/main" val="2239453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lvl="0"/>
            <a:endParaRPr lang="tr-TR" sz="2850" b="1" dirty="0" smtClean="0"/>
          </a:p>
          <a:p>
            <a:pPr lvl="0"/>
            <a:r>
              <a:rPr lang="tr-TR" sz="2850" b="1" dirty="0" smtClean="0"/>
              <a:t>Alternatif havale sistemleri:</a:t>
            </a:r>
          </a:p>
          <a:p>
            <a:pPr marL="0" lvl="0" indent="0" algn="ctr" defTabSz="457200">
              <a:lnSpc>
                <a:spcPct val="100000"/>
              </a:lnSpc>
              <a:buClr>
                <a:srgbClr val="4A66AC"/>
              </a:buClr>
              <a:buNone/>
            </a:pPr>
            <a:r>
              <a:rPr lang="tr-TR" b="1" i="1" dirty="0" smtClean="0">
                <a:solidFill>
                  <a:prstClr val="black">
                    <a:lumMod val="75000"/>
                    <a:lumOff val="25000"/>
                  </a:prstClr>
                </a:solidFill>
                <a:latin typeface="Century Gothic"/>
              </a:rPr>
              <a:t>Paraların resmi ya da geleneksel bankacılık sistemi kullanılmadan bir coğrafyadan diğerine fiziki olarak yer değiştirmeksizin havale edilmesini sağlayan sistemlerdir.</a:t>
            </a:r>
          </a:p>
          <a:p>
            <a:pPr marL="0" indent="0" algn="just">
              <a:buNone/>
            </a:pPr>
            <a:endParaRPr lang="tr-TR" sz="285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36</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Hawala Sistemi</a:t>
            </a:r>
            <a:endParaRPr lang="tr-TR" sz="5400" b="1" dirty="0"/>
          </a:p>
        </p:txBody>
      </p:sp>
    </p:spTree>
    <p:extLst>
      <p:ext uri="{BB962C8B-B14F-4D97-AF65-F5344CB8AC3E}">
        <p14:creationId xmlns:p14="http://schemas.microsoft.com/office/powerpoint/2010/main" val="238996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lvl="0"/>
            <a:r>
              <a:rPr lang="tr-TR" sz="2850" b="1" dirty="0" smtClean="0"/>
              <a:t>Alternatif havale sistemlerinden en çok kullanılanıdır.</a:t>
            </a:r>
          </a:p>
          <a:p>
            <a:pPr lvl="0"/>
            <a:r>
              <a:rPr lang="tr-TR" sz="2850" b="1" dirty="0" err="1"/>
              <a:t>Hawala</a:t>
            </a:r>
            <a:r>
              <a:rPr lang="tr-TR" sz="2850" b="1" dirty="0"/>
              <a:t> öncelikle, güvene dayalı bir alternatif havale sistemidir, Güney Asya ve Körfez Ülkeleri ile ilişkilidir ve diğer alternatif havale sistemleri </a:t>
            </a:r>
            <a:r>
              <a:rPr lang="tr-TR" sz="2850" b="1" dirty="0" smtClean="0"/>
              <a:t>gibi aklayıcıların </a:t>
            </a:r>
            <a:r>
              <a:rPr lang="tr-TR" sz="2850" b="1" dirty="0"/>
              <a:t>istismarına </a:t>
            </a:r>
            <a:r>
              <a:rPr lang="tr-TR" sz="2850" b="1" dirty="0" smtClean="0"/>
              <a:t>açıktır.</a:t>
            </a:r>
          </a:p>
          <a:p>
            <a:r>
              <a:rPr lang="tr-TR" sz="2850" b="1" dirty="0"/>
              <a:t>Çeşitli ülkelere yayılmış </a:t>
            </a:r>
            <a:r>
              <a:rPr lang="tr-TR" sz="2850" b="1" dirty="0" err="1"/>
              <a:t>Hawala</a:t>
            </a:r>
            <a:r>
              <a:rPr lang="tr-TR" sz="2850" b="1" dirty="0"/>
              <a:t> bankerleri birbirlerinin muhabiri gibi çalışmaktadır. Para havale edecek olan kişi parasını bankere teslim etmekte, parayı teslim alan banker paranın gideceği ülkedeki </a:t>
            </a:r>
            <a:r>
              <a:rPr lang="tr-TR" sz="2850" b="1" dirty="0" err="1"/>
              <a:t>Hawala</a:t>
            </a:r>
            <a:r>
              <a:rPr lang="tr-TR" sz="2850" b="1" dirty="0"/>
              <a:t> bankerini iletişim cihazları ile arayarak parayı alacak olan </a:t>
            </a:r>
            <a:r>
              <a:rPr lang="tr-TR" sz="2850" b="1" dirty="0" smtClean="0"/>
              <a:t>kişinin </a:t>
            </a:r>
            <a:r>
              <a:rPr lang="tr-TR" sz="2850" b="1" dirty="0"/>
              <a:t>bilgilerini vererek bu kişiye ödeme yapılması talimatı </a:t>
            </a:r>
            <a:r>
              <a:rPr lang="tr-TR" sz="2850" b="1" dirty="0" smtClean="0"/>
              <a:t>vermektedir, böylece </a:t>
            </a:r>
            <a:r>
              <a:rPr lang="tr-TR" sz="2850" b="1" dirty="0"/>
              <a:t>yetkililerin dikkatini çekmeden havale </a:t>
            </a:r>
            <a:r>
              <a:rPr lang="tr-TR" sz="2850" b="1" dirty="0" smtClean="0"/>
              <a:t>işlemi </a:t>
            </a:r>
            <a:r>
              <a:rPr lang="tr-TR" sz="2850" b="1" dirty="0"/>
              <a:t>gerçekleşmektedir</a:t>
            </a:r>
            <a:r>
              <a:rPr lang="tr-TR" sz="2850" b="1" dirty="0" smtClean="0"/>
              <a:t>.</a:t>
            </a:r>
          </a:p>
          <a:p>
            <a:pPr lvl="0"/>
            <a:endParaRPr lang="tr-TR" sz="2850" dirty="0" smtClean="0"/>
          </a:p>
          <a:p>
            <a:pPr marL="0" indent="0" algn="just">
              <a:buNone/>
            </a:pPr>
            <a:endParaRPr lang="tr-TR" sz="285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37</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Hawala Sistemi</a:t>
            </a:r>
            <a:endParaRPr lang="tr-TR" sz="5400" b="1" dirty="0"/>
          </a:p>
        </p:txBody>
      </p:sp>
    </p:spTree>
    <p:extLst>
      <p:ext uri="{BB962C8B-B14F-4D97-AF65-F5344CB8AC3E}">
        <p14:creationId xmlns:p14="http://schemas.microsoft.com/office/powerpoint/2010/main" val="1376389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365760" y="1298448"/>
            <a:ext cx="11460480" cy="4937760"/>
          </a:xfrm>
          <a:prstGeom prst="rect">
            <a:avLst/>
          </a:prstGeom>
        </p:spPr>
        <p:txBody>
          <a:bodyPr/>
          <a:lstStyle/>
          <a:p>
            <a:r>
              <a:rPr lang="tr-TR" sz="2600" b="1" dirty="0"/>
              <a:t>B</a:t>
            </a:r>
            <a:r>
              <a:rPr lang="tr-TR" sz="2600" b="1" dirty="0" smtClean="0"/>
              <a:t>u yöntemde ya hiçbir </a:t>
            </a:r>
            <a:r>
              <a:rPr lang="tr-TR" sz="2600" b="1" dirty="0"/>
              <a:t>kayıt yoktur veya varsa bile bunlar yetkilileri yanıltmaya yönelik </a:t>
            </a:r>
            <a:r>
              <a:rPr lang="tr-TR" sz="2600" b="1" dirty="0" smtClean="0"/>
              <a:t>çarpıtılmış </a:t>
            </a:r>
            <a:r>
              <a:rPr lang="tr-TR" sz="2600" b="1" dirty="0"/>
              <a:t>kayıtlardır. Dolayısıyla bir </a:t>
            </a:r>
            <a:r>
              <a:rPr lang="tr-TR" sz="2600" b="1" dirty="0" smtClean="0"/>
              <a:t>uyuşmazlık halinde hukuka başvurma </a:t>
            </a:r>
            <a:r>
              <a:rPr lang="tr-TR" sz="2600" b="1" dirty="0"/>
              <a:t>imkanı da mevcut </a:t>
            </a:r>
            <a:r>
              <a:rPr lang="tr-TR" sz="2600" b="1" dirty="0" smtClean="0"/>
              <a:t>değildir. </a:t>
            </a:r>
            <a:r>
              <a:rPr lang="tr-TR" sz="2600" b="1" dirty="0"/>
              <a:t>Sistemi kullananların aynı dili </a:t>
            </a:r>
            <a:r>
              <a:rPr lang="tr-TR" sz="2600" b="1" dirty="0" smtClean="0"/>
              <a:t>konuşan, </a:t>
            </a:r>
            <a:r>
              <a:rPr lang="tr-TR" sz="2600" b="1" dirty="0"/>
              <a:t>aynı etnik kökenden </a:t>
            </a:r>
            <a:r>
              <a:rPr lang="tr-TR" sz="2600" b="1" dirty="0" smtClean="0"/>
              <a:t>gelen insanlar olmaları </a:t>
            </a:r>
            <a:r>
              <a:rPr lang="tr-TR" sz="2600" b="1" dirty="0"/>
              <a:t>sistemin ihtiyacı olan güven ortamının oluşmasını </a:t>
            </a:r>
            <a:r>
              <a:rPr lang="tr-TR" sz="2600" b="1" dirty="0" smtClean="0"/>
              <a:t>kolaylaştırmaktadır. </a:t>
            </a:r>
            <a:r>
              <a:rPr lang="tr-TR" sz="2600" b="1" dirty="0"/>
              <a:t>Sistem son derece hızlı ve güvenli bir </a:t>
            </a:r>
            <a:r>
              <a:rPr lang="tr-TR" sz="2600" b="1" dirty="0" smtClean="0"/>
              <a:t>şekilde işlemektedir</a:t>
            </a:r>
            <a:r>
              <a:rPr lang="tr-TR" dirty="0" smtClean="0"/>
              <a:t>.</a:t>
            </a:r>
            <a:endParaRPr lang="tr-TR"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38</a:t>
            </a:fld>
            <a:endParaRPr lang="en-US"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65" y="3855508"/>
            <a:ext cx="7275703" cy="2219410"/>
          </a:xfrm>
          <a:prstGeom prst="rect">
            <a:avLst/>
          </a:prstGeom>
          <a:ln w="228600" cap="sq" cmpd="thickThin">
            <a:solidFill>
              <a:srgbClr val="000080"/>
            </a:solidFill>
            <a:prstDash val="solid"/>
            <a:miter lim="800000"/>
          </a:ln>
          <a:effectLst>
            <a:innerShdw blurRad="76200">
              <a:srgbClr val="000000"/>
            </a:innerShdw>
          </a:effectLst>
        </p:spPr>
      </p:pic>
      <p:sp>
        <p:nvSpPr>
          <p:cNvPr id="3" name="Metin kutusu 2"/>
          <p:cNvSpPr txBox="1"/>
          <p:nvPr/>
        </p:nvSpPr>
        <p:spPr>
          <a:xfrm>
            <a:off x="3753854" y="4595881"/>
            <a:ext cx="224591" cy="369332"/>
          </a:xfrm>
          <a:prstGeom prst="rect">
            <a:avLst/>
          </a:prstGeom>
          <a:noFill/>
        </p:spPr>
        <p:txBody>
          <a:bodyPr wrap="square" rtlCol="0">
            <a:spAutoFit/>
          </a:bodyPr>
          <a:lstStyle/>
          <a:p>
            <a:r>
              <a:rPr lang="tr-TR" b="1" dirty="0"/>
              <a:t>6</a:t>
            </a:r>
          </a:p>
        </p:txBody>
      </p:sp>
      <p:sp>
        <p:nvSpPr>
          <p:cNvPr id="11" name="Metin kutusu 10"/>
          <p:cNvSpPr txBox="1"/>
          <p:nvPr/>
        </p:nvSpPr>
        <p:spPr>
          <a:xfrm>
            <a:off x="4154906" y="4680797"/>
            <a:ext cx="224591" cy="369332"/>
          </a:xfrm>
          <a:prstGeom prst="rect">
            <a:avLst/>
          </a:prstGeom>
          <a:noFill/>
        </p:spPr>
        <p:txBody>
          <a:bodyPr wrap="square" rtlCol="0">
            <a:spAutoFit/>
          </a:bodyPr>
          <a:lstStyle/>
          <a:p>
            <a:r>
              <a:rPr lang="tr-TR" b="1" dirty="0" smtClean="0"/>
              <a:t>5</a:t>
            </a:r>
            <a:endParaRPr lang="tr-TR" b="1" dirty="0"/>
          </a:p>
        </p:txBody>
      </p:sp>
      <p:sp>
        <p:nvSpPr>
          <p:cNvPr id="12" name="Metin kutusu 11"/>
          <p:cNvSpPr txBox="1"/>
          <p:nvPr/>
        </p:nvSpPr>
        <p:spPr>
          <a:xfrm>
            <a:off x="6176182" y="3938337"/>
            <a:ext cx="224591" cy="369332"/>
          </a:xfrm>
          <a:prstGeom prst="rect">
            <a:avLst/>
          </a:prstGeom>
          <a:noFill/>
        </p:spPr>
        <p:txBody>
          <a:bodyPr wrap="square" rtlCol="0">
            <a:spAutoFit/>
          </a:bodyPr>
          <a:lstStyle/>
          <a:p>
            <a:r>
              <a:rPr lang="tr-TR" b="1" dirty="0" smtClean="0"/>
              <a:t>3</a:t>
            </a:r>
            <a:endParaRPr lang="tr-TR" b="1" dirty="0"/>
          </a:p>
        </p:txBody>
      </p:sp>
      <p:sp>
        <p:nvSpPr>
          <p:cNvPr id="13" name="Metin kutusu 12"/>
          <p:cNvSpPr txBox="1"/>
          <p:nvPr/>
        </p:nvSpPr>
        <p:spPr>
          <a:xfrm>
            <a:off x="6224319" y="5022932"/>
            <a:ext cx="224591" cy="369332"/>
          </a:xfrm>
          <a:prstGeom prst="rect">
            <a:avLst/>
          </a:prstGeom>
          <a:noFill/>
        </p:spPr>
        <p:txBody>
          <a:bodyPr wrap="square" rtlCol="0">
            <a:spAutoFit/>
          </a:bodyPr>
          <a:lstStyle/>
          <a:p>
            <a:r>
              <a:rPr lang="tr-TR" b="1" dirty="0"/>
              <a:t>4</a:t>
            </a:r>
          </a:p>
        </p:txBody>
      </p:sp>
      <p:sp>
        <p:nvSpPr>
          <p:cNvPr id="14" name="Metin kutusu 13"/>
          <p:cNvSpPr txBox="1"/>
          <p:nvPr/>
        </p:nvSpPr>
        <p:spPr>
          <a:xfrm>
            <a:off x="8293638" y="4680797"/>
            <a:ext cx="224591" cy="369332"/>
          </a:xfrm>
          <a:prstGeom prst="rect">
            <a:avLst/>
          </a:prstGeom>
          <a:noFill/>
        </p:spPr>
        <p:txBody>
          <a:bodyPr wrap="square" rtlCol="0">
            <a:spAutoFit/>
          </a:bodyPr>
          <a:lstStyle/>
          <a:p>
            <a:r>
              <a:rPr lang="tr-TR" b="1" dirty="0"/>
              <a:t>2</a:t>
            </a:r>
          </a:p>
        </p:txBody>
      </p:sp>
      <p:sp>
        <p:nvSpPr>
          <p:cNvPr id="15" name="Metin kutusu 14"/>
          <p:cNvSpPr txBox="1"/>
          <p:nvPr/>
        </p:nvSpPr>
        <p:spPr>
          <a:xfrm>
            <a:off x="7892686" y="4680797"/>
            <a:ext cx="224591" cy="369332"/>
          </a:xfrm>
          <a:prstGeom prst="rect">
            <a:avLst/>
          </a:prstGeom>
          <a:noFill/>
        </p:spPr>
        <p:txBody>
          <a:bodyPr wrap="square" rtlCol="0">
            <a:spAutoFit/>
          </a:bodyPr>
          <a:lstStyle/>
          <a:p>
            <a:r>
              <a:rPr lang="tr-TR" b="1" dirty="0"/>
              <a:t>1</a:t>
            </a:r>
          </a:p>
        </p:txBody>
      </p:sp>
      <p:sp>
        <p:nvSpPr>
          <p:cNvPr id="16" name="Başlık 1"/>
          <p:cNvSpPr>
            <a:spLocks noGrp="1"/>
          </p:cNvSpPr>
          <p:nvPr>
            <p:ph type="title"/>
          </p:nvPr>
        </p:nvSpPr>
        <p:spPr>
          <a:xfrm>
            <a:off x="192507" y="180643"/>
            <a:ext cx="11822039" cy="934285"/>
          </a:xfrm>
        </p:spPr>
        <p:txBody>
          <a:bodyPr>
            <a:normAutofit/>
          </a:bodyPr>
          <a:lstStyle/>
          <a:p>
            <a:r>
              <a:rPr lang="tr-TR" sz="5400" b="1" dirty="0" smtClean="0"/>
              <a:t>		 	  Hawala Sistemi </a:t>
            </a:r>
            <a:endParaRPr lang="tr-TR" sz="5400" b="1" dirty="0"/>
          </a:p>
        </p:txBody>
      </p:sp>
    </p:spTree>
    <p:extLst>
      <p:ext uri="{BB962C8B-B14F-4D97-AF65-F5344CB8AC3E}">
        <p14:creationId xmlns:p14="http://schemas.microsoft.com/office/powerpoint/2010/main" val="72795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1"/>
          <p:cNvSpPr>
            <a:spLocks noGrp="1" noChangeArrowheads="1"/>
          </p:cNvSpPr>
          <p:nvPr>
            <p:ph idx="1"/>
          </p:nvPr>
        </p:nvSpPr>
        <p:spPr>
          <a:xfrm>
            <a:off x="881743" y="1480457"/>
            <a:ext cx="10515600" cy="3634468"/>
          </a:xfrm>
        </p:spPr>
        <p:txBody>
          <a:bodyPr>
            <a:normAutofit/>
          </a:bodyPr>
          <a:lstStyle/>
          <a:p>
            <a:pPr marL="0" indent="0" algn="ctr" eaLnBrk="1" hangingPunct="1">
              <a:buNone/>
            </a:pPr>
            <a:r>
              <a:rPr lang="tr-TR" altLang="tr-TR" sz="4400" b="1" dirty="0" smtClean="0">
                <a:solidFill>
                  <a:prstClr val="black"/>
                </a:solidFill>
                <a:latin typeface="Times New Roman" pitchFamily="18" charset="0"/>
                <a:cs typeface="Times New Roman" pitchFamily="18" charset="0"/>
              </a:rPr>
              <a:t>TERÖR, TERÖRİZM  ve TERÖRİZMİN FİNANSMANINA İLİŞKİN </a:t>
            </a:r>
          </a:p>
          <a:p>
            <a:pPr marL="0" indent="0" algn="ctr" eaLnBrk="1" hangingPunct="1">
              <a:buNone/>
            </a:pPr>
            <a:r>
              <a:rPr lang="tr-TR" altLang="tr-TR" sz="4400" b="1" dirty="0" smtClean="0">
                <a:solidFill>
                  <a:prstClr val="black"/>
                </a:solidFill>
                <a:latin typeface="Times New Roman" pitchFamily="18" charset="0"/>
                <a:cs typeface="Times New Roman" pitchFamily="18" charset="0"/>
              </a:rPr>
              <a:t>TEMEL KAVRAMLAR </a:t>
            </a: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325071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İlgili Cumhuriyet Başsavcılığı tarafından Başkanlığımıza intikal ettirilen olayda; Tefecilik suçunu işlediğine dair hakkında soruşturma açılan A şahsının söz konusu suçtan ötürü gelir elde edip etmediği ve elde edilen gelir varsa bunun aklanıp aklanmadığının araştırılması talep edilmiştir.</a:t>
            </a:r>
            <a:endParaRPr lang="tr-TR" dirty="0"/>
          </a:p>
        </p:txBody>
      </p:sp>
    </p:spTree>
    <p:extLst>
      <p:ext uri="{BB962C8B-B14F-4D97-AF65-F5344CB8AC3E}">
        <p14:creationId xmlns:p14="http://schemas.microsoft.com/office/powerpoint/2010/main" val="1267024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1"/>
          <p:cNvSpPr>
            <a:spLocks noGrp="1" noChangeArrowheads="1"/>
          </p:cNvSpPr>
          <p:nvPr>
            <p:ph idx="1"/>
          </p:nvPr>
        </p:nvSpPr>
        <p:spPr>
          <a:xfrm>
            <a:off x="881743" y="754743"/>
            <a:ext cx="10515600" cy="4862286"/>
          </a:xfrm>
        </p:spPr>
        <p:txBody>
          <a:bodyPr>
            <a:normAutofit/>
          </a:bodyPr>
          <a:lstStyle/>
          <a:p>
            <a:pPr marL="0" indent="0" algn="just">
              <a:buNone/>
            </a:pP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ve </a:t>
            </a:r>
            <a:r>
              <a:rPr lang="tr-TR" sz="2400" dirty="0" smtClean="0">
                <a:latin typeface="Times New Roman" pitchFamily="18" charset="0"/>
                <a:cs typeface="Times New Roman" pitchFamily="18" charset="0"/>
              </a:rPr>
              <a:t>Terörizm </a:t>
            </a:r>
            <a:r>
              <a:rPr lang="tr-TR" sz="2400" dirty="0">
                <a:latin typeface="Times New Roman" pitchFamily="18" charset="0"/>
                <a:cs typeface="Times New Roman" pitchFamily="18" charset="0"/>
              </a:rPr>
              <a:t>kavramları </a:t>
            </a:r>
            <a:r>
              <a:rPr lang="tr-TR" sz="2400" dirty="0" smtClean="0">
                <a:latin typeface="Times New Roman" pitchFamily="18" charset="0"/>
                <a:cs typeface="Times New Roman" pitchFamily="18" charset="0"/>
              </a:rPr>
              <a:t>sıkça </a:t>
            </a:r>
            <a:r>
              <a:rPr lang="tr-TR" sz="2400" dirty="0">
                <a:latin typeface="Times New Roman" pitchFamily="18" charset="0"/>
                <a:cs typeface="Times New Roman" pitchFamily="18" charset="0"/>
              </a:rPr>
              <a:t>birbirlerinin </a:t>
            </a:r>
            <a:r>
              <a:rPr lang="tr-TR" sz="2400" dirty="0" smtClean="0">
                <a:latin typeface="Times New Roman" pitchFamily="18" charset="0"/>
                <a:cs typeface="Times New Roman" pitchFamily="18" charset="0"/>
              </a:rPr>
              <a:t>yerine kullanılsa </a:t>
            </a:r>
            <a:r>
              <a:rPr lang="tr-TR" sz="2400" dirty="0">
                <a:latin typeface="Times New Roman" pitchFamily="18" charset="0"/>
                <a:cs typeface="Times New Roman" pitchFamily="18" charset="0"/>
              </a:rPr>
              <a:t>da aslında anlam olarak birbirlerinden ince </a:t>
            </a:r>
            <a:r>
              <a:rPr lang="tr-TR" sz="2400" dirty="0" smtClean="0">
                <a:latin typeface="Times New Roman" pitchFamily="18" charset="0"/>
                <a:cs typeface="Times New Roman" pitchFamily="18" charset="0"/>
              </a:rPr>
              <a:t>bir çizgi </a:t>
            </a:r>
            <a:r>
              <a:rPr lang="tr-TR" sz="2400" dirty="0">
                <a:latin typeface="Times New Roman" pitchFamily="18" charset="0"/>
                <a:cs typeface="Times New Roman" pitchFamily="18" charset="0"/>
              </a:rPr>
              <a:t>ile ayrılmaktadır. </a:t>
            </a:r>
            <a:endParaRPr lang="tr-TR" sz="2400" dirty="0" smtClean="0">
              <a:latin typeface="Times New Roman" pitchFamily="18" charset="0"/>
              <a:cs typeface="Times New Roman" pitchFamily="18" charset="0"/>
            </a:endParaRP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aşırı korku, aşırı </a:t>
            </a:r>
            <a:r>
              <a:rPr lang="tr-TR" sz="2400" dirty="0" smtClean="0">
                <a:latin typeface="Times New Roman" pitchFamily="18" charset="0"/>
                <a:cs typeface="Times New Roman" pitchFamily="18" charset="0"/>
              </a:rPr>
              <a:t>korkuya yol açan </a:t>
            </a:r>
            <a:r>
              <a:rPr lang="tr-TR" sz="2400" dirty="0">
                <a:latin typeface="Times New Roman" pitchFamily="18" charset="0"/>
                <a:cs typeface="Times New Roman" pitchFamily="18" charset="0"/>
              </a:rPr>
              <a:t>durum, yakmaya, yıkmaya, yok etmeye </a:t>
            </a:r>
            <a:r>
              <a:rPr lang="tr-TR" sz="2400" dirty="0" smtClean="0">
                <a:latin typeface="Times New Roman" pitchFamily="18" charset="0"/>
                <a:cs typeface="Times New Roman" pitchFamily="18" charset="0"/>
              </a:rPr>
              <a:t>yönelik, </a:t>
            </a:r>
            <a:r>
              <a:rPr lang="tr-TR" sz="2400" dirty="0">
                <a:latin typeface="Times New Roman" pitchFamily="18" charset="0"/>
                <a:cs typeface="Times New Roman" pitchFamily="18" charset="0"/>
              </a:rPr>
              <a:t>şiddetli bir kızgınlık ve </a:t>
            </a:r>
            <a:r>
              <a:rPr lang="tr-TR" sz="2400" dirty="0" smtClean="0">
                <a:latin typeface="Times New Roman" pitchFamily="18" charset="0"/>
                <a:cs typeface="Times New Roman" pitchFamily="18" charset="0"/>
              </a:rPr>
              <a:t>öfke </a:t>
            </a:r>
            <a:r>
              <a:rPr lang="tr-TR" sz="2400" dirty="0">
                <a:latin typeface="Times New Roman" pitchFamily="18" charset="0"/>
                <a:cs typeface="Times New Roman" pitchFamily="18" charset="0"/>
              </a:rPr>
              <a:t>durumudur. Bu </a:t>
            </a:r>
            <a:r>
              <a:rPr lang="tr-TR" sz="2400" dirty="0" smtClean="0">
                <a:latin typeface="Times New Roman" pitchFamily="18" charset="0"/>
                <a:cs typeface="Times New Roman" pitchFamily="18" charset="0"/>
              </a:rPr>
              <a:t>bağlamda, hedefsiz</a:t>
            </a:r>
            <a:r>
              <a:rPr lang="tr-TR" sz="2400" dirty="0">
                <a:latin typeface="Times New Roman" pitchFamily="18" charset="0"/>
                <a:cs typeface="Times New Roman" pitchFamily="18" charset="0"/>
              </a:rPr>
              <a:t>, istem dışı, sistemli olmayan bireysel </a:t>
            </a:r>
            <a:r>
              <a:rPr lang="tr-TR" sz="2400" dirty="0" smtClean="0">
                <a:latin typeface="Times New Roman" pitchFamily="18" charset="0"/>
                <a:cs typeface="Times New Roman" pitchFamily="18" charset="0"/>
              </a:rPr>
              <a:t>davranışlar terör </a:t>
            </a:r>
            <a:r>
              <a:rPr lang="tr-TR" sz="2400" dirty="0">
                <a:latin typeface="Times New Roman" pitchFamily="18" charset="0"/>
                <a:cs typeface="Times New Roman" pitchFamily="18" charset="0"/>
              </a:rPr>
              <a:t>olarak </a:t>
            </a:r>
            <a:r>
              <a:rPr lang="tr-TR" sz="2400" dirty="0" smtClean="0">
                <a:latin typeface="Times New Roman" pitchFamily="18" charset="0"/>
                <a:cs typeface="Times New Roman" pitchFamily="18" charset="0"/>
              </a:rPr>
              <a:t>adlandırılmaktadır.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Terörizm: </a:t>
            </a:r>
            <a:r>
              <a:rPr lang="tr-TR" sz="2400" dirty="0" smtClean="0">
                <a:latin typeface="Times New Roman" pitchFamily="18" charset="0"/>
                <a:cs typeface="Times New Roman" pitchFamily="18" charset="0"/>
              </a:rPr>
              <a:t>terörü, sistematik </a:t>
            </a:r>
            <a:r>
              <a:rPr lang="nb-NO" sz="2400" dirty="0" smtClean="0">
                <a:latin typeface="Times New Roman" pitchFamily="18" charset="0"/>
                <a:cs typeface="Times New Roman" pitchFamily="18" charset="0"/>
              </a:rPr>
              <a:t>ve </a:t>
            </a:r>
            <a:r>
              <a:rPr lang="nb-NO" sz="2400" dirty="0">
                <a:latin typeface="Times New Roman" pitchFamily="18" charset="0"/>
                <a:cs typeface="Times New Roman" pitchFamily="18" charset="0"/>
              </a:rPr>
              <a:t>hesaplı olarak siyasi hedeflere ulaşmak </a:t>
            </a:r>
            <a:r>
              <a:rPr lang="nb-NO" sz="2400" dirty="0" smtClean="0">
                <a:latin typeface="Times New Roman" pitchFamily="18" charset="0"/>
                <a:cs typeface="Times New Roman" pitchFamily="18" charset="0"/>
              </a:rPr>
              <a:t>i</a:t>
            </a:r>
            <a:r>
              <a:rPr lang="tr-TR" sz="2400" dirty="0" smtClean="0">
                <a:latin typeface="Times New Roman" pitchFamily="18" charset="0"/>
                <a:cs typeface="Times New Roman" pitchFamily="18" charset="0"/>
              </a:rPr>
              <a:t>ç</a:t>
            </a:r>
            <a:r>
              <a:rPr lang="nb-NO" sz="2400" dirty="0" smtClean="0">
                <a:latin typeface="Times New Roman" pitchFamily="18" charset="0"/>
                <a:cs typeface="Times New Roman" pitchFamily="18" charset="0"/>
              </a:rPr>
              <a:t>in</a:t>
            </a:r>
            <a:r>
              <a:rPr lang="tr-TR" sz="2400" dirty="0" smtClean="0">
                <a:latin typeface="Times New Roman" pitchFamily="18" charset="0"/>
                <a:cs typeface="Times New Roman" pitchFamily="18" charset="0"/>
              </a:rPr>
              <a:t> bilinçli </a:t>
            </a:r>
            <a:r>
              <a:rPr lang="tr-TR" sz="2400" dirty="0">
                <a:latin typeface="Times New Roman" pitchFamily="18" charset="0"/>
                <a:cs typeface="Times New Roman" pitchFamily="18" charset="0"/>
              </a:rPr>
              <a:t>kullanmaktır.</a:t>
            </a: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3822986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66751" y="25"/>
            <a:ext cx="10883900" cy="822325"/>
          </a:xfrm>
        </p:spPr>
        <p:txBody>
          <a:bodyPr/>
          <a:lstStyle/>
          <a:p>
            <a:pPr algn="ctr" eaLnBrk="1" hangingPunct="1"/>
            <a:r>
              <a:rPr lang="tr-TR" altLang="tr-TR" sz="2000" b="1" dirty="0" smtClean="0">
                <a:latin typeface="Times New Roman" pitchFamily="18" charset="0"/>
                <a:cs typeface="Times New Roman" pitchFamily="18" charset="0"/>
              </a:rPr>
              <a:t>Terörün ortak kabul görmüş uluslararası nitelikte bir tanımı bulunmamaktadır.</a:t>
            </a:r>
          </a:p>
        </p:txBody>
      </p:sp>
      <p:sp>
        <p:nvSpPr>
          <p:cNvPr id="37891" name="Slayt Numarası Yer Tutucusu 1"/>
          <p:cNvSpPr>
            <a:spLocks noGrp="1"/>
          </p:cNvSpPr>
          <p:nvPr>
            <p:ph type="sldNum" sz="quarter" idx="12"/>
          </p:nvPr>
        </p:nvSpPr>
        <p:spPr bwMode="auto">
          <a:xfrm>
            <a:off x="5321300" y="6250013"/>
            <a:ext cx="1549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6BB02F-02BE-4EBF-AC51-3355BE919233}" type="slidenum">
              <a:rPr lang="tr-TR" altLang="tr-TR" sz="1400">
                <a:solidFill>
                  <a:prstClr val="black"/>
                </a:solidFill>
              </a:rPr>
              <a:pPr/>
              <a:t>41</a:t>
            </a:fld>
            <a:endParaRPr lang="tr-TR" altLang="tr-TR" sz="1400">
              <a:solidFill>
                <a:prstClr val="black"/>
              </a:solidFill>
            </a:endParaRPr>
          </a:p>
        </p:txBody>
      </p:sp>
      <p:sp>
        <p:nvSpPr>
          <p:cNvPr id="37892" name="Rectangle 4"/>
          <p:cNvSpPr>
            <a:spLocks noGrp="1" noChangeArrowheads="1"/>
          </p:cNvSpPr>
          <p:nvPr>
            <p:ph sz="quarter" idx="4294967295"/>
          </p:nvPr>
        </p:nvSpPr>
        <p:spPr>
          <a:xfrm>
            <a:off x="285767" y="785813"/>
            <a:ext cx="2714623" cy="5143500"/>
          </a:xfrm>
        </p:spPr>
        <p:txBody>
          <a:bodyPr/>
          <a:lstStyle/>
          <a:p>
            <a:pPr marL="0" indent="0" eaLnBrk="1" hangingPunct="1">
              <a:lnSpc>
                <a:spcPct val="70000"/>
              </a:lnSpc>
              <a:buFont typeface="Wingdings" pitchFamily="2" charset="2"/>
              <a:buNone/>
            </a:pPr>
            <a:endParaRPr lang="tr-TR" altLang="tr-TR" sz="1000" b="1" dirty="0" smtClean="0">
              <a:latin typeface="Century Gothic" pitchFamily="34"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6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600" b="1" dirty="0">
              <a:latin typeface="Times New Roman" pitchFamily="18" charset="0"/>
              <a:cs typeface="Times New Roman" pitchFamily="18" charset="0"/>
            </a:endParaRPr>
          </a:p>
          <a:p>
            <a:pPr marL="0" indent="0" algn="ctr" eaLnBrk="1" hangingPunct="1">
              <a:lnSpc>
                <a:spcPct val="70000"/>
              </a:lnSpc>
              <a:buFont typeface="Wingdings" pitchFamily="2" charset="2"/>
              <a:buNone/>
            </a:pPr>
            <a:r>
              <a:rPr lang="tr-TR" altLang="tr-TR" sz="1600" b="1" dirty="0" smtClean="0">
                <a:latin typeface="Times New Roman" pitchFamily="18" charset="0"/>
                <a:cs typeface="Times New Roman" pitchFamily="18" charset="0"/>
              </a:rPr>
              <a:t>AK Parlamenter  Meclisi</a:t>
            </a: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r>
              <a:rPr lang="tr-TR" altLang="tr-TR" sz="1600" b="1" dirty="0" smtClean="0">
                <a:latin typeface="Times New Roman" pitchFamily="18" charset="0"/>
                <a:cs typeface="Times New Roman" pitchFamily="18" charset="0"/>
              </a:rPr>
              <a:t>BM  Genel Kurulu</a:t>
            </a: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p:txBody>
      </p:sp>
      <p:sp>
        <p:nvSpPr>
          <p:cNvPr id="37893" name="Rectangle 5"/>
          <p:cNvSpPr>
            <a:spLocks noGrp="1" noChangeArrowheads="1"/>
          </p:cNvSpPr>
          <p:nvPr>
            <p:ph sz="quarter" idx="4294967295"/>
          </p:nvPr>
        </p:nvSpPr>
        <p:spPr>
          <a:xfrm>
            <a:off x="2971802" y="838225"/>
            <a:ext cx="8801100" cy="5053013"/>
          </a:xfrm>
        </p:spPr>
        <p:txBody>
          <a:bodyPr>
            <a:normAutofit lnSpcReduction="10000"/>
          </a:bodyPr>
          <a:lstStyle/>
          <a:p>
            <a:pPr marL="0" indent="0" algn="just" eaLnBrk="1" hangingPunct="1">
              <a:lnSpc>
                <a:spcPct val="70000"/>
              </a:lnSpc>
              <a:buFont typeface="Wingdings" pitchFamily="2" charset="2"/>
              <a:buNone/>
            </a:pPr>
            <a:r>
              <a:rPr lang="tr-TR" altLang="tr-TR" sz="1100" dirty="0" smtClean="0">
                <a:latin typeface="Century Gothic" pitchFamily="34" charset="0"/>
              </a:rPr>
              <a:t>          </a:t>
            </a:r>
          </a:p>
          <a:p>
            <a:pPr marL="0" indent="0" algn="just" eaLnBrk="1" hangingPunct="1">
              <a:lnSpc>
                <a:spcPct val="70000"/>
              </a:lnSpc>
              <a:buFont typeface="Wingdings" pitchFamily="2" charset="2"/>
              <a:buNone/>
            </a:pPr>
            <a:endParaRPr lang="tr-TR" altLang="tr-TR" sz="1100" dirty="0" smtClean="0">
              <a:latin typeface="Century Gothic" pitchFamily="34" charset="0"/>
            </a:endParaRPr>
          </a:p>
          <a:p>
            <a:pPr marL="0" indent="0" algn="just" eaLnBrk="1" hangingPunct="1">
              <a:lnSpc>
                <a:spcPct val="70000"/>
              </a:lnSpc>
              <a:buFont typeface="Wingdings" pitchFamily="2" charset="2"/>
              <a:buNone/>
            </a:pPr>
            <a:endParaRPr lang="tr-TR" altLang="tr-TR" sz="1100" dirty="0">
              <a:latin typeface="Century Gothic" pitchFamily="34" charset="0"/>
            </a:endParaRPr>
          </a:p>
          <a:p>
            <a:pPr marL="0" indent="0" algn="just" eaLnBrk="1" hangingPunct="1">
              <a:lnSpc>
                <a:spcPct val="150000"/>
              </a:lnSpc>
              <a:buFont typeface="Wingdings" pitchFamily="2" charset="2"/>
              <a:buNone/>
            </a:pPr>
            <a:r>
              <a:rPr lang="tr-TR" altLang="tr-TR" sz="1400" dirty="0" smtClean="0">
                <a:latin typeface="Century Gothic" pitchFamily="34" charset="0"/>
              </a:rPr>
              <a:t> </a:t>
            </a:r>
            <a:r>
              <a:rPr lang="tr-TR" altLang="tr-TR" sz="1800" dirty="0" smtClean="0">
                <a:latin typeface="Times New Roman" pitchFamily="18" charset="0"/>
                <a:cs typeface="Times New Roman" pitchFamily="18" charset="0"/>
              </a:rPr>
              <a:t>“Bireyler yada gruplar tarafından, bir ülkeye, o ülkenin kurumlarına, genel olarak halkına yada ayrılıkçı amaçlar, aşırı uçta ideolojik fikirler, fanatiklik yada rasyonel olmayan ve </a:t>
            </a:r>
            <a:r>
              <a:rPr lang="tr-TR" altLang="tr-TR" sz="1800" dirty="0" err="1" smtClean="0">
                <a:latin typeface="Times New Roman" pitchFamily="18" charset="0"/>
                <a:cs typeface="Times New Roman" pitchFamily="18" charset="0"/>
              </a:rPr>
              <a:t>subjektif</a:t>
            </a:r>
            <a:r>
              <a:rPr lang="tr-TR" altLang="tr-TR" sz="1800" dirty="0" smtClean="0">
                <a:latin typeface="Times New Roman" pitchFamily="18" charset="0"/>
                <a:cs typeface="Times New Roman" pitchFamily="18" charset="0"/>
              </a:rPr>
              <a:t> faktörler doğrultusunda belirli kişilere karşı, şiddete başvurma yada şiddete başvurmakla tehdit etmek yoluyla ve resmi makamlar, toplumda belirli kişiler yada gruplar arasında yada genel olarak halk arasında, terör ortamı yaratmak amacıyla işlenmiş bir suç”</a:t>
            </a:r>
          </a:p>
          <a:p>
            <a:pPr marL="0" indent="0" algn="just" eaLnBrk="1" hangingPunct="1">
              <a:lnSpc>
                <a:spcPct val="70000"/>
              </a:lnSpc>
              <a:buFont typeface="Wingdings" pitchFamily="2" charset="2"/>
              <a:buNone/>
            </a:pPr>
            <a:endParaRPr lang="tr-TR" altLang="tr-TR" sz="1400" dirty="0" smtClean="0">
              <a:latin typeface="Times New Roman" pitchFamily="18" charset="0"/>
              <a:cs typeface="Times New Roman" pitchFamily="18" charset="0"/>
            </a:endParaRPr>
          </a:p>
          <a:p>
            <a:pPr marL="0" indent="0" algn="just" eaLnBrk="1" hangingPunct="1">
              <a:lnSpc>
                <a:spcPct val="150000"/>
              </a:lnSpc>
              <a:buFont typeface="Wingdings" pitchFamily="2" charset="2"/>
              <a:buNone/>
            </a:pPr>
            <a:r>
              <a:rPr lang="tr-TR" altLang="tr-TR" sz="1800" dirty="0" smtClean="0">
                <a:latin typeface="Times New Roman" pitchFamily="18" charset="0"/>
                <a:cs typeface="Times New Roman" pitchFamily="18" charset="0"/>
              </a:rPr>
              <a:t> “İnsan haklarını, temel özgürlükleri ve demokrasiyi yıkma amacı güden, devletlerin toprak bütünlüğünü ve güvenliğini tehdit eden, meşru olarak kurulmuş hükümetleri istikrarsızlığa uğratan, çoğulcu sivil toplumu tehlikeye atan ve devletlerin ekonomik ve sosyal kalkınması üzerinde olumsuz sonuçlar doğuran faaliyetler”</a:t>
            </a:r>
          </a:p>
          <a:p>
            <a:pPr marL="0" indent="0" algn="just" eaLnBrk="1" hangingPunct="1">
              <a:lnSpc>
                <a:spcPct val="70000"/>
              </a:lnSpc>
              <a:buFont typeface="Wingdings" pitchFamily="2" charset="2"/>
              <a:buNone/>
            </a:pPr>
            <a:r>
              <a:rPr lang="tr-TR" altLang="tr-TR" sz="1400" dirty="0" smtClean="0">
                <a:latin typeface="Times New Roman" pitchFamily="18" charset="0"/>
                <a:cs typeface="Times New Roman" pitchFamily="18" charset="0"/>
              </a:rPr>
              <a:t>       </a:t>
            </a:r>
          </a:p>
          <a:p>
            <a:pPr marL="0" indent="0" algn="just" eaLnBrk="1" hangingPunct="1">
              <a:lnSpc>
                <a:spcPct val="70000"/>
              </a:lnSpc>
              <a:buFont typeface="Wingdings" pitchFamily="2" charset="2"/>
              <a:buNone/>
            </a:pPr>
            <a:endParaRPr lang="tr-TR" altLang="tr-TR"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734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23447" y="314633"/>
            <a:ext cx="8749583" cy="1057542"/>
          </a:xfrm>
        </p:spPr>
        <p:txBody>
          <a:bodyPr>
            <a:normAutofit fontScale="90000"/>
          </a:bodyPr>
          <a:lstStyle/>
          <a:p>
            <a:r>
              <a:rPr lang="tr-TR" sz="3100" b="1" dirty="0" smtClean="0">
                <a:latin typeface="Times New Roman" panose="02020603050405020304" pitchFamily="18" charset="0"/>
                <a:cs typeface="Times New Roman" panose="02020603050405020304" pitchFamily="18" charset="0"/>
              </a:rPr>
              <a:t>3713 Sayılı Terörle Mücadele Kanunu:</a:t>
            </a:r>
            <a:br>
              <a:rPr lang="tr-TR" sz="3100" b="1" dirty="0" smtClean="0">
                <a:latin typeface="Times New Roman" panose="02020603050405020304" pitchFamily="18" charset="0"/>
                <a:cs typeface="Times New Roman" panose="02020603050405020304" pitchFamily="18" charset="0"/>
              </a:rPr>
            </a:br>
            <a:r>
              <a:rPr lang="tr-TR" sz="3100" b="1" dirty="0" smtClean="0">
                <a:latin typeface="Times New Roman" panose="02020603050405020304" pitchFamily="18" charset="0"/>
                <a:cs typeface="Times New Roman" panose="02020603050405020304" pitchFamily="18" charset="0"/>
              </a:rPr>
              <a:t>Madde:1</a:t>
            </a:r>
            <a:r>
              <a:rPr lang="tr-TR" dirty="0" smtClean="0"/>
              <a:t/>
            </a:r>
            <a:br>
              <a:rPr lang="tr-TR" dirty="0" smtClean="0"/>
            </a:br>
            <a:endParaRPr lang="tr-TR" dirty="0"/>
          </a:p>
        </p:txBody>
      </p:sp>
      <p:sp>
        <p:nvSpPr>
          <p:cNvPr id="4" name="Rectangle 2051"/>
          <p:cNvSpPr>
            <a:spLocks noGrp="1" noChangeArrowheads="1"/>
          </p:cNvSpPr>
          <p:nvPr>
            <p:ph idx="1"/>
          </p:nvPr>
        </p:nvSpPr>
        <p:spPr>
          <a:xfrm>
            <a:off x="881743" y="1209369"/>
            <a:ext cx="10515600" cy="5420032"/>
          </a:xfrm>
        </p:spPr>
        <p:txBody>
          <a:bodyPr>
            <a:normAutofit fontScale="92500" lnSpcReduction="10000"/>
          </a:bodyPr>
          <a:lstStyle/>
          <a:p>
            <a:pPr lvl="0" algn="just"/>
            <a:r>
              <a:rPr lang="tr-TR" sz="2600" dirty="0" smtClean="0">
                <a:solidFill>
                  <a:prstClr val="black"/>
                </a:solidFill>
                <a:latin typeface="Times New Roman" pitchFamily="18" charset="0"/>
                <a:cs typeface="Times New Roman" pitchFamily="18" charset="0"/>
              </a:rPr>
              <a:t>Cebir ve şiddet kullanarak,</a:t>
            </a:r>
          </a:p>
          <a:p>
            <a:pPr lvl="0" algn="just"/>
            <a:r>
              <a:rPr lang="tr-TR" sz="2600" dirty="0" smtClean="0">
                <a:solidFill>
                  <a:prstClr val="black"/>
                </a:solidFill>
                <a:latin typeface="Times New Roman" pitchFamily="18" charset="0"/>
                <a:cs typeface="Times New Roman" pitchFamily="18" charset="0"/>
              </a:rPr>
              <a:t>Baskı</a:t>
            </a:r>
            <a:r>
              <a:rPr lang="tr-TR" sz="2600" dirty="0">
                <a:solidFill>
                  <a:prstClr val="black"/>
                </a:solidFill>
                <a:latin typeface="Times New Roman" pitchFamily="18" charset="0"/>
                <a:cs typeface="Times New Roman" pitchFamily="18" charset="0"/>
              </a:rPr>
              <a:t>, korkutma, yıldırma, sindirme veya tehdit yöntemlerinden biriyle, </a:t>
            </a:r>
          </a:p>
          <a:p>
            <a:pPr lvl="0" algn="just"/>
            <a:r>
              <a:rPr lang="tr-TR" sz="2600" dirty="0" smtClean="0">
                <a:solidFill>
                  <a:prstClr val="black"/>
                </a:solidFill>
                <a:latin typeface="Times New Roman" pitchFamily="18" charset="0"/>
                <a:cs typeface="Times New Roman" pitchFamily="18" charset="0"/>
              </a:rPr>
              <a:t>Anayasa’da </a:t>
            </a:r>
            <a:r>
              <a:rPr lang="tr-TR" sz="2600" dirty="0">
                <a:solidFill>
                  <a:prstClr val="black"/>
                </a:solidFill>
                <a:latin typeface="Times New Roman" pitchFamily="18" charset="0"/>
                <a:cs typeface="Times New Roman" pitchFamily="18" charset="0"/>
              </a:rPr>
              <a:t>belirtilen Cumhuriyetin niteliklerini, siyasi, hukuki, sosyal, laik, ekonomik düzeni değiştirmek, </a:t>
            </a:r>
          </a:p>
          <a:p>
            <a:pPr lvl="0" algn="just"/>
            <a:r>
              <a:rPr lang="tr-TR" sz="2600" dirty="0">
                <a:solidFill>
                  <a:prstClr val="black"/>
                </a:solidFill>
                <a:latin typeface="Times New Roman" pitchFamily="18" charset="0"/>
                <a:cs typeface="Times New Roman" pitchFamily="18" charset="0"/>
              </a:rPr>
              <a:t>Devletin ülkesi ve milletiyle bölünmez bütünlüğünü bozmak, </a:t>
            </a:r>
          </a:p>
          <a:p>
            <a:pPr lvl="0" algn="just"/>
            <a:r>
              <a:rPr lang="tr-TR" sz="2600" dirty="0">
                <a:solidFill>
                  <a:prstClr val="black"/>
                </a:solidFill>
                <a:latin typeface="Times New Roman" pitchFamily="18" charset="0"/>
                <a:cs typeface="Times New Roman" pitchFamily="18" charset="0"/>
              </a:rPr>
              <a:t>Türk Devletinin ve Cumhuriyetinin varlığını tehlikeye düşürmek, </a:t>
            </a:r>
          </a:p>
          <a:p>
            <a:pPr lvl="0" algn="just"/>
            <a:r>
              <a:rPr lang="tr-TR" sz="2600" dirty="0">
                <a:solidFill>
                  <a:prstClr val="black"/>
                </a:solidFill>
                <a:latin typeface="Times New Roman" pitchFamily="18" charset="0"/>
                <a:cs typeface="Times New Roman" pitchFamily="18" charset="0"/>
              </a:rPr>
              <a:t>Devlet otoritesini zaafa uğratmak veya yıkmak veya ele geçirmek, </a:t>
            </a:r>
          </a:p>
          <a:p>
            <a:pPr lvl="0" algn="just"/>
            <a:r>
              <a:rPr lang="tr-TR" sz="2600" dirty="0">
                <a:solidFill>
                  <a:prstClr val="black"/>
                </a:solidFill>
                <a:latin typeface="Times New Roman" pitchFamily="18" charset="0"/>
                <a:cs typeface="Times New Roman" pitchFamily="18" charset="0"/>
              </a:rPr>
              <a:t>Temel hak ve hürriyetleri yok etmek, </a:t>
            </a:r>
          </a:p>
          <a:p>
            <a:pPr lvl="0" algn="just"/>
            <a:r>
              <a:rPr lang="tr-TR" sz="2600" dirty="0">
                <a:solidFill>
                  <a:prstClr val="black"/>
                </a:solidFill>
                <a:latin typeface="Times New Roman" pitchFamily="18" charset="0"/>
                <a:cs typeface="Times New Roman" pitchFamily="18" charset="0"/>
              </a:rPr>
              <a:t>Devletin iç ve dış güvenliğini, kamu düzenini veya genel sağlığı bozmak amacıyla bir örgüte mensup kişi veya kişiler tarafından girişilecek her türlü eylemlerdir</a:t>
            </a:r>
            <a:r>
              <a:rPr lang="tr-TR" sz="2600" dirty="0" smtClean="0">
                <a:solidFill>
                  <a:prstClr val="black"/>
                </a:solidFill>
                <a:latin typeface="Times New Roman" pitchFamily="18" charset="0"/>
                <a:cs typeface="Times New Roman" pitchFamily="18" charset="0"/>
              </a:rPr>
              <a:t>.</a:t>
            </a:r>
            <a:endParaRPr lang="tr-TR" sz="2600" dirty="0">
              <a:latin typeface="Times New Roman" pitchFamily="18" charset="0"/>
              <a:cs typeface="Times New Roman" pitchFamily="18" charset="0"/>
            </a:endParaRPr>
          </a:p>
          <a:p>
            <a:pPr marL="0" indent="0" eaLnBrk="1" hangingPunct="1">
              <a:buNone/>
            </a:pPr>
            <a:endParaRPr lang="tr-TR" dirty="0" smtClean="0"/>
          </a:p>
          <a:p>
            <a:pPr marL="0" indent="0" eaLnBrk="1" hangingPunct="1">
              <a:buNone/>
            </a:pPr>
            <a:endParaRPr lang="tr-TR" dirty="0" smtClean="0"/>
          </a:p>
          <a:p>
            <a:pPr marL="0" indent="0" eaLnBrk="1" hangingPunct="1">
              <a:buNone/>
            </a:pPr>
            <a:r>
              <a:rPr lang="tr-TR" dirty="0" smtClean="0"/>
              <a:t>                 </a:t>
            </a:r>
            <a:endParaRPr lang="en-US" dirty="0" smtClean="0"/>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417517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447" y="314633"/>
            <a:ext cx="2584497" cy="1057542"/>
          </a:xfrm>
        </p:spPr>
        <p:txBody>
          <a:bodyPr>
            <a:normAutofit fontScale="90000"/>
          </a:bodyPr>
          <a:lstStyle/>
          <a:p>
            <a:r>
              <a:rPr lang="tr-TR" dirty="0" smtClean="0"/>
              <a:t/>
            </a:r>
            <a:br>
              <a:rPr lang="tr-TR" dirty="0" smtClean="0"/>
            </a:br>
            <a:endParaRPr lang="tr-TR" dirty="0"/>
          </a:p>
        </p:txBody>
      </p:sp>
      <p:sp>
        <p:nvSpPr>
          <p:cNvPr id="4" name="Rectangle 2051"/>
          <p:cNvSpPr>
            <a:spLocks noGrp="1" noChangeArrowheads="1"/>
          </p:cNvSpPr>
          <p:nvPr>
            <p:ph idx="1"/>
          </p:nvPr>
        </p:nvSpPr>
        <p:spPr>
          <a:xfrm>
            <a:off x="881743" y="2085975"/>
            <a:ext cx="10515600" cy="3028950"/>
          </a:xfrm>
        </p:spPr>
        <p:txBody>
          <a:bodyPr>
            <a:normAutofit/>
          </a:bodyPr>
          <a:lstStyle/>
          <a:p>
            <a:pPr marL="0" indent="0" algn="ctr" eaLnBrk="1" hangingPunct="1">
              <a:buNone/>
            </a:pPr>
            <a:r>
              <a:rPr lang="tr-TR" altLang="tr-TR" sz="3600" b="1" dirty="0" smtClean="0">
                <a:latin typeface="Times New Roman" pitchFamily="18" charset="0"/>
                <a:cs typeface="Times New Roman" pitchFamily="18" charset="0"/>
              </a:rPr>
              <a:t>TERÖRİZMİN FİNANSMANINA İLİŞKİN </a:t>
            </a:r>
          </a:p>
          <a:p>
            <a:pPr marL="0" indent="0" algn="ctr" eaLnBrk="1" hangingPunct="1">
              <a:buNone/>
            </a:pPr>
            <a:r>
              <a:rPr lang="tr-TR" altLang="tr-TR" sz="3600" b="1" dirty="0" smtClean="0">
                <a:latin typeface="Times New Roman" pitchFamily="18" charset="0"/>
                <a:cs typeface="Times New Roman" pitchFamily="18" charset="0"/>
              </a:rPr>
              <a:t>TEMEL KAVRAMLAR </a:t>
            </a: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4239550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866274"/>
            <a:ext cx="9733279" cy="5443720"/>
          </a:xfrm>
        </p:spPr>
        <p:txBody>
          <a:bodyPr>
            <a:normAutofit lnSpcReduction="10000"/>
          </a:bodyPr>
          <a:lstStyle/>
          <a:p>
            <a:endParaRPr lang="tr-TR" sz="2800" dirty="0" smtClean="0">
              <a:latin typeface="Times New Roman" panose="02020603050405020304" pitchFamily="18" charset="0"/>
              <a:cs typeface="Times New Roman" panose="02020603050405020304" pitchFamily="18" charset="0"/>
            </a:endParaRPr>
          </a:p>
          <a:p>
            <a:pPr marL="0" indent="0" algn="just">
              <a:buNone/>
            </a:pPr>
            <a:r>
              <a:rPr lang="tr-TR" sz="2600" dirty="0" smtClean="0">
                <a:latin typeface="Times New Roman" pitchFamily="18" charset="0"/>
                <a:cs typeface="Times New Roman" pitchFamily="18" charset="0"/>
              </a:rPr>
              <a:t>Uluslararası </a:t>
            </a:r>
            <a:r>
              <a:rPr lang="tr-TR" sz="2600" dirty="0">
                <a:latin typeface="Times New Roman" pitchFamily="18" charset="0"/>
                <a:cs typeface="Times New Roman" pitchFamily="18" charset="0"/>
              </a:rPr>
              <a:t>literatürde, ilk kez 9 Aralık 1999 tarihli BM Terörün Finansmanının Önlenmesine Dair Uluslararası </a:t>
            </a:r>
            <a:r>
              <a:rPr lang="tr-TR" sz="2600" dirty="0" err="1" smtClean="0">
                <a:latin typeface="Times New Roman" pitchFamily="18" charset="0"/>
                <a:cs typeface="Times New Roman" pitchFamily="18" charset="0"/>
              </a:rPr>
              <a:t>Sözleşme’de</a:t>
            </a:r>
            <a:r>
              <a:rPr lang="tr-TR" sz="2600" dirty="0" smtClean="0">
                <a:latin typeface="Times New Roman" pitchFamily="18" charset="0"/>
                <a:cs typeface="Times New Roman" pitchFamily="18" charset="0"/>
              </a:rPr>
              <a:t>: “herhangi </a:t>
            </a:r>
            <a:r>
              <a:rPr lang="tr-TR" sz="2600" dirty="0">
                <a:latin typeface="Times New Roman" pitchFamily="18" charset="0"/>
                <a:cs typeface="Times New Roman" pitchFamily="18" charset="0"/>
              </a:rPr>
              <a:t>bir kimse </a:t>
            </a:r>
            <a:r>
              <a:rPr lang="tr-TR" sz="2600" dirty="0" smtClean="0">
                <a:latin typeface="Times New Roman" pitchFamily="18" charset="0"/>
                <a:cs typeface="Times New Roman" pitchFamily="18" charset="0"/>
              </a:rPr>
              <a:t>tarafından,</a:t>
            </a:r>
          </a:p>
          <a:p>
            <a:pPr algn="just"/>
            <a:r>
              <a:rPr lang="tr-TR" sz="2600" dirty="0" smtClean="0">
                <a:latin typeface="Times New Roman" pitchFamily="18" charset="0"/>
                <a:cs typeface="Times New Roman" pitchFamily="18" charset="0"/>
              </a:rPr>
              <a:t>kısmen </a:t>
            </a:r>
            <a:r>
              <a:rPr lang="tr-TR" sz="2600" dirty="0">
                <a:latin typeface="Times New Roman" pitchFamily="18" charset="0"/>
                <a:cs typeface="Times New Roman" pitchFamily="18" charset="0"/>
              </a:rPr>
              <a:t>veya tamamen Sözleşmede belirtilen eylemlerin gerçekleştirilmesinde kullanılması niyetiyle veya kullanılacağını </a:t>
            </a:r>
            <a:r>
              <a:rPr lang="tr-TR" sz="2600" dirty="0" smtClean="0">
                <a:latin typeface="Times New Roman" pitchFamily="18" charset="0"/>
                <a:cs typeface="Times New Roman" pitchFamily="18" charset="0"/>
              </a:rPr>
              <a:t>bilerek,</a:t>
            </a:r>
          </a:p>
          <a:p>
            <a:pPr algn="just"/>
            <a:r>
              <a:rPr lang="tr-TR" sz="2600" dirty="0" smtClean="0">
                <a:latin typeface="Times New Roman" pitchFamily="18" charset="0"/>
                <a:cs typeface="Times New Roman" pitchFamily="18" charset="0"/>
              </a:rPr>
              <a:t>doğrudan </a:t>
            </a:r>
            <a:r>
              <a:rPr lang="tr-TR" sz="2600" dirty="0">
                <a:latin typeface="Times New Roman" pitchFamily="18" charset="0"/>
                <a:cs typeface="Times New Roman" pitchFamily="18" charset="0"/>
              </a:rPr>
              <a:t>veya dolaylı olarak, </a:t>
            </a:r>
            <a:endParaRPr lang="tr-TR" sz="2600" dirty="0" smtClean="0">
              <a:latin typeface="Times New Roman" pitchFamily="18" charset="0"/>
              <a:cs typeface="Times New Roman" pitchFamily="18" charset="0"/>
            </a:endParaRPr>
          </a:p>
          <a:p>
            <a:pPr algn="just"/>
            <a:r>
              <a:rPr lang="tr-TR" sz="2600" dirty="0" smtClean="0">
                <a:latin typeface="Times New Roman" pitchFamily="18" charset="0"/>
                <a:cs typeface="Times New Roman" pitchFamily="18" charset="0"/>
              </a:rPr>
              <a:t>yasa </a:t>
            </a:r>
            <a:r>
              <a:rPr lang="tr-TR" sz="2600" dirty="0">
                <a:latin typeface="Times New Roman" pitchFamily="18" charset="0"/>
                <a:cs typeface="Times New Roman" pitchFamily="18" charset="0"/>
              </a:rPr>
              <a:t>dışı bir </a:t>
            </a:r>
            <a:r>
              <a:rPr lang="tr-TR" sz="2600" dirty="0" smtClean="0">
                <a:latin typeface="Times New Roman" pitchFamily="18" charset="0"/>
                <a:cs typeface="Times New Roman" pitchFamily="18" charset="0"/>
              </a:rPr>
              <a:t>şekilde,</a:t>
            </a:r>
            <a:endParaRPr lang="tr-TR" sz="2600" dirty="0">
              <a:latin typeface="Times New Roman" pitchFamily="18" charset="0"/>
              <a:cs typeface="Times New Roman" pitchFamily="18" charset="0"/>
            </a:endParaRPr>
          </a:p>
          <a:p>
            <a:pPr algn="just"/>
            <a:r>
              <a:rPr lang="tr-TR" sz="2600" dirty="0" smtClean="0">
                <a:latin typeface="Times New Roman" pitchFamily="18" charset="0"/>
                <a:cs typeface="Times New Roman" pitchFamily="18" charset="0"/>
              </a:rPr>
              <a:t>kasten </a:t>
            </a:r>
            <a:r>
              <a:rPr lang="tr-TR" sz="2600" dirty="0">
                <a:latin typeface="Times New Roman" pitchFamily="18" charset="0"/>
                <a:cs typeface="Times New Roman" pitchFamily="18" charset="0"/>
              </a:rPr>
              <a:t>fon sağlama ve toplama” olarak tanımlanmıştır. </a:t>
            </a:r>
            <a:endParaRPr lang="tr-TR" sz="2600" dirty="0" smtClean="0">
              <a:latin typeface="Times New Roman" pitchFamily="18" charset="0"/>
              <a:cs typeface="Times New Roman" pitchFamily="18" charset="0"/>
            </a:endParaRPr>
          </a:p>
          <a:p>
            <a:pPr marL="0" indent="0" algn="just">
              <a:buNone/>
            </a:pPr>
            <a:r>
              <a:rPr lang="tr-TR" sz="2600" dirty="0" smtClean="0">
                <a:latin typeface="Times New Roman" pitchFamily="18" charset="0"/>
                <a:cs typeface="Times New Roman" pitchFamily="18" charset="0"/>
              </a:rPr>
              <a:t>Bu </a:t>
            </a:r>
            <a:r>
              <a:rPr lang="tr-TR" sz="2600" dirty="0">
                <a:latin typeface="Times New Roman" pitchFamily="18" charset="0"/>
                <a:cs typeface="Times New Roman" pitchFamily="18" charset="0"/>
              </a:rPr>
              <a:t>tanımda önemli olan nokta, fon sağlama ve toplama işleminin sözleşmede belirtilen terör eylemlerinin gerçekleştirilmesi amacıyla yapılmasıdır. </a:t>
            </a:r>
          </a:p>
          <a:p>
            <a:endParaRPr lang="tr-TR" dirty="0"/>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2773294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42552" y="1067584"/>
            <a:ext cx="10350568" cy="4899861"/>
          </a:xfrm>
        </p:spPr>
        <p:txBody>
          <a:bodyPr>
            <a:normAutofit/>
          </a:bodyPr>
          <a:lstStyle/>
          <a:p>
            <a:pPr marL="0" indent="0">
              <a:buNone/>
            </a:pPr>
            <a:r>
              <a:rPr lang="tr-TR" sz="2400" dirty="0" smtClean="0">
                <a:latin typeface="Times New Roman" pitchFamily="18" charset="0"/>
                <a:cs typeface="Times New Roman" pitchFamily="18" charset="0"/>
              </a:rPr>
              <a:t>Sözleşmede </a:t>
            </a:r>
            <a:r>
              <a:rPr lang="tr-TR" sz="2400" dirty="0">
                <a:latin typeface="Times New Roman" pitchFamily="18" charset="0"/>
                <a:cs typeface="Times New Roman" pitchFamily="18" charset="0"/>
              </a:rPr>
              <a:t>Belirtilen </a:t>
            </a: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Eylemleri:</a:t>
            </a:r>
          </a:p>
          <a:p>
            <a:pPr marL="0" indent="0">
              <a:buNone/>
            </a:pPr>
            <a:r>
              <a:rPr lang="tr-TR" sz="2400" b="1" dirty="0">
                <a:latin typeface="Times New Roman" pitchFamily="18" charset="0"/>
                <a:cs typeface="Times New Roman" pitchFamily="18" charset="0"/>
              </a:rPr>
              <a:t>a) </a:t>
            </a:r>
            <a:r>
              <a:rPr lang="tr-TR" sz="2400" dirty="0" smtClean="0">
                <a:latin typeface="Times New Roman" pitchFamily="18" charset="0"/>
                <a:cs typeface="Times New Roman" pitchFamily="18" charset="0"/>
              </a:rPr>
              <a:t>Sözleşmenin </a:t>
            </a:r>
            <a:r>
              <a:rPr lang="tr-TR" sz="2400" dirty="0">
                <a:latin typeface="Times New Roman" pitchFamily="18" charset="0"/>
                <a:cs typeface="Times New Roman" pitchFamily="18" charset="0"/>
              </a:rPr>
              <a:t>ekinde belirtilen </a:t>
            </a:r>
            <a:r>
              <a:rPr lang="tr-TR" sz="2400" dirty="0" smtClean="0">
                <a:latin typeface="Times New Roman" pitchFamily="18" charset="0"/>
                <a:cs typeface="Times New Roman" pitchFamily="18" charset="0"/>
              </a:rPr>
              <a:t>sözleşmelerden </a:t>
            </a:r>
            <a:r>
              <a:rPr lang="tr-TR" sz="2400" dirty="0">
                <a:latin typeface="Times New Roman" pitchFamily="18" charset="0"/>
                <a:cs typeface="Times New Roman" pitchFamily="18" charset="0"/>
              </a:rPr>
              <a:t>herhangi biri kapsamında </a:t>
            </a:r>
            <a:r>
              <a:rPr lang="tr-TR" sz="2400" dirty="0" smtClean="0">
                <a:latin typeface="Times New Roman" pitchFamily="18" charset="0"/>
                <a:cs typeface="Times New Roman" pitchFamily="18" charset="0"/>
              </a:rPr>
              <a:t>ve vazettiği </a:t>
            </a:r>
            <a:r>
              <a:rPr lang="tr-TR" sz="2400" dirty="0">
                <a:latin typeface="Times New Roman" pitchFamily="18" charset="0"/>
                <a:cs typeface="Times New Roman" pitchFamily="18" charset="0"/>
              </a:rPr>
              <a:t>tanım </a:t>
            </a:r>
            <a:r>
              <a:rPr lang="tr-TR" sz="2400" dirty="0" smtClean="0">
                <a:latin typeface="Times New Roman" pitchFamily="18" charset="0"/>
                <a:cs typeface="Times New Roman" pitchFamily="18" charset="0"/>
              </a:rPr>
              <a:t>çerçevesinde suç </a:t>
            </a:r>
            <a:r>
              <a:rPr lang="tr-TR" sz="2400" dirty="0">
                <a:latin typeface="Times New Roman" pitchFamily="18" charset="0"/>
                <a:cs typeface="Times New Roman" pitchFamily="18" charset="0"/>
              </a:rPr>
              <a:t>teşkil eden eylemler;</a:t>
            </a:r>
          </a:p>
          <a:p>
            <a:pPr marL="0" indent="0">
              <a:buNone/>
            </a:pPr>
            <a:r>
              <a:rPr lang="tr-TR" sz="2400" dirty="0" smtClean="0">
                <a:latin typeface="Times New Roman" pitchFamily="18" charset="0"/>
                <a:cs typeface="Times New Roman" pitchFamily="18" charset="0"/>
              </a:rPr>
              <a:t>1.Uçakların </a:t>
            </a:r>
            <a:r>
              <a:rPr lang="tr-TR" sz="2400" dirty="0">
                <a:latin typeface="Times New Roman" pitchFamily="18" charset="0"/>
                <a:cs typeface="Times New Roman" pitchFamily="18" charset="0"/>
              </a:rPr>
              <a:t>Yasadışı Ele </a:t>
            </a:r>
            <a:r>
              <a:rPr lang="tr-TR" sz="2400" dirty="0" smtClean="0">
                <a:latin typeface="Times New Roman" pitchFamily="18" charset="0"/>
                <a:cs typeface="Times New Roman" pitchFamily="18" charset="0"/>
              </a:rPr>
              <a:t>Geçirilmesinin Önlenmesi 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2.Sivil Havacılık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Yasadışı Eylemlerin </a:t>
            </a:r>
            <a:r>
              <a:rPr lang="tr-TR" sz="2400" dirty="0" smtClean="0">
                <a:latin typeface="Times New Roman" pitchFamily="18" charset="0"/>
                <a:cs typeface="Times New Roman" pitchFamily="18" charset="0"/>
              </a:rPr>
              <a:t>Önlenmesi 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3.Diplomatik Ajanlar Dahil Uluslararası Korunan Kişilere Karşı </a:t>
            </a:r>
            <a:r>
              <a:rPr lang="tr-TR" sz="2400" dirty="0" smtClean="0">
                <a:latin typeface="Times New Roman" pitchFamily="18" charset="0"/>
                <a:cs typeface="Times New Roman" pitchFamily="18" charset="0"/>
              </a:rPr>
              <a:t>Suçların Önlenmesi ve </a:t>
            </a:r>
            <a:r>
              <a:rPr lang="tr-TR" sz="2400" dirty="0">
                <a:latin typeface="Times New Roman" pitchFamily="18" charset="0"/>
                <a:cs typeface="Times New Roman" pitchFamily="18" charset="0"/>
              </a:rPr>
              <a:t>Cezalandırılması </a:t>
            </a:r>
            <a:r>
              <a:rPr lang="tr-TR" sz="2400" dirty="0" smtClean="0">
                <a:latin typeface="Times New Roman" pitchFamily="18" charset="0"/>
                <a:cs typeface="Times New Roman" pitchFamily="18" charset="0"/>
              </a:rPr>
              <a:t>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4.Rehin Almalara Karşı Uluslararası </a:t>
            </a:r>
            <a:r>
              <a:rPr lang="tr-TR" sz="2400" dirty="0" smtClean="0">
                <a:latin typeface="Times New Roman" pitchFamily="18" charset="0"/>
                <a:cs typeface="Times New Roman" pitchFamily="18" charset="0"/>
              </a:rPr>
              <a:t>Sözleşme</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5.Nukleer Maddelerin Fiziki Korunması </a:t>
            </a:r>
            <a:r>
              <a:rPr lang="tr-TR" sz="2400" dirty="0" smtClean="0">
                <a:latin typeface="Times New Roman" pitchFamily="18" charset="0"/>
                <a:cs typeface="Times New Roman" pitchFamily="18" charset="0"/>
              </a:rPr>
              <a:t>Sözleşmesi</a:t>
            </a:r>
            <a:endParaRPr lang="tr-TR" sz="2400" dirty="0">
              <a:latin typeface="Times New Roman" pitchFamily="18" charset="0"/>
              <a:cs typeface="Times New Roman" pitchFamily="18" charset="0"/>
            </a:endParaRPr>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1740382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1067584"/>
            <a:ext cx="9733279" cy="4899861"/>
          </a:xfrm>
        </p:spPr>
        <p:txBody>
          <a:bodyPr>
            <a:normAutofit/>
          </a:bodyPr>
          <a:lstStyle/>
          <a:p>
            <a:pPr marL="0" indent="0">
              <a:buNone/>
            </a:pPr>
            <a:r>
              <a:rPr lang="tr-TR" sz="2400" dirty="0">
                <a:latin typeface="Times New Roman" pitchFamily="18" charset="0"/>
                <a:cs typeface="Times New Roman" pitchFamily="18" charset="0"/>
              </a:rPr>
              <a:t>6.Uluslararası Sivil Havacılığa Hizmet veren Havalimanlarında Yasadışı </a:t>
            </a:r>
            <a:r>
              <a:rPr lang="tr-TR" sz="2400" dirty="0" smtClean="0">
                <a:latin typeface="Times New Roman" pitchFamily="18" charset="0"/>
                <a:cs typeface="Times New Roman" pitchFamily="18" charset="0"/>
              </a:rPr>
              <a:t>Şiddet Eylemlerinin Önlenmesi Protokolü, </a:t>
            </a:r>
            <a:r>
              <a:rPr lang="tr-TR" sz="2400" dirty="0">
                <a:latin typeface="Times New Roman" pitchFamily="18" charset="0"/>
                <a:cs typeface="Times New Roman" pitchFamily="18" charset="0"/>
              </a:rPr>
              <a:t>Sivil Havacılık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a:t>
            </a:r>
            <a:r>
              <a:rPr lang="tr-TR" sz="2400" dirty="0" smtClean="0">
                <a:latin typeface="Times New Roman" pitchFamily="18" charset="0"/>
                <a:cs typeface="Times New Roman" pitchFamily="18" charset="0"/>
              </a:rPr>
              <a:t>Yasadışı Eylemlerin Önlenmesi Sözleşmesine </a:t>
            </a:r>
            <a:r>
              <a:rPr lang="tr-TR" sz="2400" dirty="0">
                <a:latin typeface="Times New Roman" pitchFamily="18" charset="0"/>
                <a:cs typeface="Times New Roman" pitchFamily="18" charset="0"/>
              </a:rPr>
              <a:t>Ek </a:t>
            </a:r>
            <a:r>
              <a:rPr lang="tr-TR" sz="2400" dirty="0" smtClean="0">
                <a:latin typeface="Times New Roman" pitchFamily="18" charset="0"/>
                <a:cs typeface="Times New Roman" pitchFamily="18" charset="0"/>
              </a:rPr>
              <a:t>Protokol</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7.Denizcilik </a:t>
            </a:r>
            <a:r>
              <a:rPr lang="tr-TR" sz="2400" dirty="0" smtClean="0">
                <a:latin typeface="Times New Roman" pitchFamily="18" charset="0"/>
                <a:cs typeface="Times New Roman" pitchFamily="18" charset="0"/>
              </a:rPr>
              <a:t>Sefer yollarının Güvenliğine </a:t>
            </a:r>
            <a:r>
              <a:rPr lang="tr-TR" sz="2400" dirty="0">
                <a:latin typeface="Times New Roman" pitchFamily="18" charset="0"/>
                <a:cs typeface="Times New Roman" pitchFamily="18" charset="0"/>
              </a:rPr>
              <a:t>Karşı Yasadışı Eylemlerin </a:t>
            </a:r>
            <a:r>
              <a:rPr lang="tr-TR" sz="2400" dirty="0" smtClean="0">
                <a:latin typeface="Times New Roman" pitchFamily="18" charset="0"/>
                <a:cs typeface="Times New Roman" pitchFamily="18" charset="0"/>
              </a:rPr>
              <a:t>Önlenmesi Sözleşmesi</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8.Kıta Sahanlığında Kurulu Sabit Platformların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Yasadışı </a:t>
            </a:r>
            <a:r>
              <a:rPr lang="tr-TR" sz="2400" dirty="0" smtClean="0">
                <a:latin typeface="Times New Roman" pitchFamily="18" charset="0"/>
                <a:cs typeface="Times New Roman" pitchFamily="18" charset="0"/>
              </a:rPr>
              <a:t>Eylemlerin Önlenmesi </a:t>
            </a:r>
            <a:r>
              <a:rPr lang="tr-TR" sz="2400" dirty="0">
                <a:latin typeface="Times New Roman" pitchFamily="18" charset="0"/>
                <a:cs typeface="Times New Roman" pitchFamily="18" charset="0"/>
              </a:rPr>
              <a:t>Hakkında </a:t>
            </a:r>
            <a:r>
              <a:rPr lang="tr-TR" sz="2400" dirty="0" smtClean="0">
                <a:latin typeface="Times New Roman" pitchFamily="18" charset="0"/>
                <a:cs typeface="Times New Roman" pitchFamily="18" charset="0"/>
              </a:rPr>
              <a:t>Protokol</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9.Terorist Bombalamaların </a:t>
            </a:r>
            <a:r>
              <a:rPr lang="tr-TR" sz="2400" dirty="0" smtClean="0">
                <a:latin typeface="Times New Roman" pitchFamily="18" charset="0"/>
                <a:cs typeface="Times New Roman" pitchFamily="18" charset="0"/>
              </a:rPr>
              <a:t>Önlenmesi Sözleşmesi</a:t>
            </a:r>
            <a:endParaRPr lang="tr-TR" sz="2400" dirty="0">
              <a:latin typeface="Times New Roman" pitchFamily="18" charset="0"/>
              <a:cs typeface="Times New Roman"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1025975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1067584"/>
            <a:ext cx="9733279" cy="4899861"/>
          </a:xfrm>
        </p:spPr>
        <p:txBody>
          <a:bodyPr>
            <a:normAutofit/>
          </a:bodyPr>
          <a:lstStyle/>
          <a:p>
            <a:pPr marL="0" indent="0" algn="just">
              <a:buNone/>
            </a:pPr>
            <a:r>
              <a:rPr lang="tr-TR" b="1" dirty="0">
                <a:latin typeface="Times New Roman" pitchFamily="18" charset="0"/>
                <a:cs typeface="Times New Roman" pitchFamily="18" charset="0"/>
              </a:rPr>
              <a:t>b) </a:t>
            </a:r>
            <a:r>
              <a:rPr lang="tr-TR" dirty="0">
                <a:latin typeface="Times New Roman" pitchFamily="18" charset="0"/>
                <a:cs typeface="Times New Roman" pitchFamily="18" charset="0"/>
              </a:rPr>
              <a:t>Niteliği veya kapsamı itibariyle, bir halkı korkutmak ya da bir </a:t>
            </a:r>
            <a:r>
              <a:rPr lang="tr-TR" dirty="0" smtClean="0">
                <a:latin typeface="Times New Roman" pitchFamily="18" charset="0"/>
                <a:cs typeface="Times New Roman" pitchFamily="18" charset="0"/>
              </a:rPr>
              <a:t>hükûmeti veya </a:t>
            </a:r>
            <a:r>
              <a:rPr lang="tr-TR" dirty="0">
                <a:latin typeface="Times New Roman" pitchFamily="18" charset="0"/>
                <a:cs typeface="Times New Roman" pitchFamily="18" charset="0"/>
              </a:rPr>
              <a:t>uluslararası örgütü herhangi bir eylemi </a:t>
            </a:r>
            <a:r>
              <a:rPr lang="tr-TR" dirty="0" smtClean="0">
                <a:latin typeface="Times New Roman" pitchFamily="18" charset="0"/>
                <a:cs typeface="Times New Roman" pitchFamily="18" charset="0"/>
              </a:rPr>
              <a:t> gerçekleştirmeye </a:t>
            </a:r>
            <a:r>
              <a:rPr lang="tr-TR" dirty="0">
                <a:latin typeface="Times New Roman" pitchFamily="18" charset="0"/>
                <a:cs typeface="Times New Roman" pitchFamily="18" charset="0"/>
              </a:rPr>
              <a:t>veya </a:t>
            </a:r>
            <a:r>
              <a:rPr lang="tr-TR" dirty="0" smtClean="0">
                <a:latin typeface="Times New Roman" pitchFamily="18" charset="0"/>
                <a:cs typeface="Times New Roman" pitchFamily="18" charset="0"/>
              </a:rPr>
              <a:t>gerçekleştirmekten kaçınmaya </a:t>
            </a:r>
            <a:r>
              <a:rPr lang="tr-TR" dirty="0">
                <a:latin typeface="Times New Roman" pitchFamily="18" charset="0"/>
                <a:cs typeface="Times New Roman" pitchFamily="18" charset="0"/>
              </a:rPr>
              <a:t>zorlamak amacını gütmesi halinde, bir sivilin ya da </a:t>
            </a:r>
            <a:r>
              <a:rPr lang="tr-TR" dirty="0" smtClean="0">
                <a:latin typeface="Times New Roman" pitchFamily="18" charset="0"/>
                <a:cs typeface="Times New Roman" pitchFamily="18" charset="0"/>
              </a:rPr>
              <a:t>bir silahlı </a:t>
            </a:r>
            <a:r>
              <a:rPr lang="tr-TR" dirty="0">
                <a:latin typeface="Times New Roman" pitchFamily="18" charset="0"/>
                <a:cs typeface="Times New Roman" pitchFamily="18" charset="0"/>
              </a:rPr>
              <a:t>çatışma durumunda çatışmaya doğrudan katılmayan herhangi </a:t>
            </a:r>
            <a:r>
              <a:rPr lang="tr-TR" dirty="0" smtClean="0">
                <a:latin typeface="Times New Roman" pitchFamily="18" charset="0"/>
                <a:cs typeface="Times New Roman" pitchFamily="18" charset="0"/>
              </a:rPr>
              <a:t>başka bir </a:t>
            </a:r>
            <a:r>
              <a:rPr lang="tr-TR" dirty="0">
                <a:latin typeface="Times New Roman" panose="02020603050405020304" pitchFamily="18" charset="0"/>
                <a:cs typeface="Times New Roman" panose="02020603050405020304" pitchFamily="18" charset="0"/>
              </a:rPr>
              <a:t>kişiyi öldürmeye veya ağır şekilde yaralamaya yönelik diğer tüm eylemler.</a:t>
            </a:r>
          </a:p>
          <a:p>
            <a:pPr marL="0" indent="0">
              <a:buNone/>
            </a:pPr>
            <a:endParaRPr lang="tr-TR" dirty="0"/>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621106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3287" y="1059544"/>
            <a:ext cx="10515600" cy="4657329"/>
          </a:xfrm>
        </p:spPr>
        <p:txBody>
          <a:bodyPr>
            <a:normAutofit/>
          </a:bodyPr>
          <a:lstStyle/>
          <a:p>
            <a:pPr algn="just"/>
            <a:r>
              <a:rPr lang="tr-TR" sz="2400" dirty="0" smtClean="0">
                <a:latin typeface="Times New Roman" pitchFamily="18" charset="0"/>
                <a:cs typeface="Times New Roman" pitchFamily="18" charset="0"/>
              </a:rPr>
              <a:t>Bir halkı korkutmak</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veya sindirmek ya da bir hükümeti veya uluslararası kuruluşu herhangi bir eylemi gerçekleştirmeye veya gerçekleştirmeden kaçınmaya zorlamak amacıyla, kasten öldürme veya ağır yaralama fiilleri,</a:t>
            </a:r>
          </a:p>
          <a:p>
            <a:r>
              <a:rPr lang="tr-TR" sz="2400" dirty="0" smtClean="0">
                <a:latin typeface="Times New Roman" pitchFamily="18" charset="0"/>
                <a:cs typeface="Times New Roman" pitchFamily="18" charset="0"/>
              </a:rPr>
              <a:t>3713 sayılı TMK’ da terör suçu olarak kabul edilen fiiller,(5237 Sayılı Türk Ceza Kanununun; 302, 307, 309, 311, 312, 313, 314, 315, 320 </a:t>
            </a:r>
            <a:r>
              <a:rPr lang="tr-TR" sz="2400" dirty="0" err="1" smtClean="0">
                <a:latin typeface="Times New Roman" pitchFamily="18" charset="0"/>
                <a:cs typeface="Times New Roman" pitchFamily="18" charset="0"/>
              </a:rPr>
              <a:t>nci</a:t>
            </a:r>
            <a:r>
              <a:rPr lang="tr-TR" sz="2400" dirty="0" smtClean="0">
                <a:latin typeface="Times New Roman" pitchFamily="18" charset="0"/>
                <a:cs typeface="Times New Roman" pitchFamily="18" charset="0"/>
              </a:rPr>
              <a:t> maddeleri ile 310 uncu maddesinin birinci fıkrasındaki yazılı suçlar)</a:t>
            </a:r>
          </a:p>
          <a:p>
            <a:pPr algn="just"/>
            <a:r>
              <a:rPr lang="tr-TR" sz="2400" dirty="0" smtClean="0">
                <a:latin typeface="Times New Roman" pitchFamily="18" charset="0"/>
                <a:cs typeface="Times New Roman" pitchFamily="18" charset="0"/>
              </a:rPr>
              <a:t>Türkiye’nin taraf olduğu 9 adet sözleşmeyle yasaklanan ve suç olarak düzenlenen fiiller.</a:t>
            </a:r>
          </a:p>
          <a:p>
            <a:pPr algn="just"/>
            <a:r>
              <a:rPr lang="tr-TR" sz="2400" dirty="0" smtClean="0">
                <a:latin typeface="Times New Roman" pitchFamily="18" charset="0"/>
                <a:cs typeface="Times New Roman" pitchFamily="18" charset="0"/>
              </a:rPr>
              <a:t>Yukarıda sayılan fiiller gerçekleştirilmesinde tümüyle veya kısmen kullanılması amacıyla veya kullanılacağını bilerek ve isteyerek terör örgütüne veya bir teröriste fon sağlamak ve toplamaktır. </a:t>
            </a:r>
            <a:r>
              <a:rPr lang="tr-TR" sz="2400" dirty="0" smtClean="0">
                <a:solidFill>
                  <a:srgbClr val="FF0000"/>
                </a:solidFill>
                <a:latin typeface="Times New Roman" pitchFamily="18" charset="0"/>
                <a:cs typeface="Times New Roman" pitchFamily="18" charset="0"/>
              </a:rPr>
              <a:t>*</a:t>
            </a:r>
            <a:endParaRPr lang="tr-TR" sz="2400" dirty="0">
              <a:solidFill>
                <a:srgbClr val="FF0000"/>
              </a:solidFill>
              <a:latin typeface="Times New Roman" pitchFamily="18" charset="0"/>
              <a:cs typeface="Times New Roman" pitchFamily="18" charset="0"/>
            </a:endParaRPr>
          </a:p>
        </p:txBody>
      </p:sp>
      <p:sp>
        <p:nvSpPr>
          <p:cNvPr id="4" name="Rectangle 5"/>
          <p:cNvSpPr/>
          <p:nvPr/>
        </p:nvSpPr>
        <p:spPr>
          <a:xfrm>
            <a:off x="-9825" y="6466703"/>
            <a:ext cx="12201825" cy="185842"/>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6" name="Altbilgi Yer Tutucusu 5"/>
          <p:cNvSpPr>
            <a:spLocks noGrp="1"/>
          </p:cNvSpPr>
          <p:nvPr>
            <p:ph type="ftr" sz="quarter" idx="11"/>
          </p:nvPr>
        </p:nvSpPr>
        <p:spPr>
          <a:xfrm>
            <a:off x="1155357" y="6101580"/>
            <a:ext cx="5245443" cy="365125"/>
          </a:xfrm>
        </p:spPr>
        <p:txBody>
          <a:bodyPr/>
          <a:lstStyle/>
          <a:p>
            <a:pPr algn="l"/>
            <a:r>
              <a:rPr lang="tr-TR" dirty="0" smtClean="0">
                <a:solidFill>
                  <a:srgbClr val="FF0000"/>
                </a:solidFill>
              </a:rPr>
              <a:t>*</a:t>
            </a:r>
            <a:r>
              <a:rPr lang="en-US" dirty="0" smtClean="0">
                <a:solidFill>
                  <a:srgbClr val="FF0000"/>
                </a:solidFill>
              </a:rPr>
              <a:t>6415 </a:t>
            </a:r>
            <a:r>
              <a:rPr lang="en-US" dirty="0" err="1" smtClean="0">
                <a:solidFill>
                  <a:srgbClr val="FF0000"/>
                </a:solidFill>
              </a:rPr>
              <a:t>sayılı</a:t>
            </a:r>
            <a:r>
              <a:rPr lang="en-US" dirty="0" smtClean="0">
                <a:solidFill>
                  <a:srgbClr val="FF0000"/>
                </a:solidFill>
              </a:rPr>
              <a:t> </a:t>
            </a:r>
            <a:r>
              <a:rPr lang="en-US" dirty="0" err="1" smtClean="0">
                <a:solidFill>
                  <a:srgbClr val="FF0000"/>
                </a:solidFill>
              </a:rPr>
              <a:t>Terörizmin</a:t>
            </a:r>
            <a:r>
              <a:rPr lang="en-US" dirty="0" smtClean="0">
                <a:solidFill>
                  <a:srgbClr val="FF0000"/>
                </a:solidFill>
              </a:rPr>
              <a:t> </a:t>
            </a:r>
            <a:r>
              <a:rPr lang="tr-TR" dirty="0" err="1">
                <a:solidFill>
                  <a:srgbClr val="FF0000"/>
                </a:solidFill>
              </a:rPr>
              <a:t>F</a:t>
            </a:r>
            <a:r>
              <a:rPr lang="en-US" dirty="0" err="1" smtClean="0">
                <a:solidFill>
                  <a:srgbClr val="FF0000"/>
                </a:solidFill>
              </a:rPr>
              <a:t>inansmanının</a:t>
            </a:r>
            <a:r>
              <a:rPr lang="en-US" dirty="0" smtClean="0">
                <a:solidFill>
                  <a:srgbClr val="FF0000"/>
                </a:solidFill>
              </a:rPr>
              <a:t> </a:t>
            </a:r>
            <a:r>
              <a:rPr lang="tr-TR" dirty="0" err="1">
                <a:solidFill>
                  <a:srgbClr val="FF0000"/>
                </a:solidFill>
              </a:rPr>
              <a:t>Ö</a:t>
            </a:r>
            <a:r>
              <a:rPr lang="en-US" dirty="0" err="1" smtClean="0">
                <a:solidFill>
                  <a:srgbClr val="FF0000"/>
                </a:solidFill>
              </a:rPr>
              <a:t>nlenmesi</a:t>
            </a:r>
            <a:r>
              <a:rPr lang="en-US" dirty="0" smtClean="0">
                <a:solidFill>
                  <a:srgbClr val="FF0000"/>
                </a:solidFill>
              </a:rPr>
              <a:t> </a:t>
            </a:r>
            <a:r>
              <a:rPr lang="tr-TR" dirty="0" err="1">
                <a:solidFill>
                  <a:srgbClr val="FF0000"/>
                </a:solidFill>
              </a:rPr>
              <a:t>H</a:t>
            </a:r>
            <a:r>
              <a:rPr lang="en-US" dirty="0" err="1" smtClean="0">
                <a:solidFill>
                  <a:srgbClr val="FF0000"/>
                </a:solidFill>
              </a:rPr>
              <a:t>akkında</a:t>
            </a:r>
            <a:r>
              <a:rPr lang="en-US" dirty="0" smtClean="0">
                <a:solidFill>
                  <a:srgbClr val="FF0000"/>
                </a:solidFill>
              </a:rPr>
              <a:t> </a:t>
            </a:r>
            <a:r>
              <a:rPr lang="tr-TR" dirty="0">
                <a:solidFill>
                  <a:srgbClr val="FF0000"/>
                </a:solidFill>
              </a:rPr>
              <a:t>K</a:t>
            </a:r>
            <a:r>
              <a:rPr lang="en-US" dirty="0" err="1" smtClean="0">
                <a:solidFill>
                  <a:srgbClr val="FF0000"/>
                </a:solidFill>
              </a:rPr>
              <a:t>anu</a:t>
            </a:r>
            <a:r>
              <a:rPr lang="tr-TR" dirty="0" smtClean="0">
                <a:solidFill>
                  <a:srgbClr val="FF0000"/>
                </a:solidFill>
              </a:rPr>
              <a:t>nu mad.3</a:t>
            </a:r>
            <a:endParaRPr lang="en-US" dirty="0">
              <a:solidFill>
                <a:srgbClr val="FF0000"/>
              </a:solidFill>
            </a:endParaRPr>
          </a:p>
        </p:txBody>
      </p:sp>
      <p:sp>
        <p:nvSpPr>
          <p:cNvPr id="8" name="Rectangle 5"/>
          <p:cNvSpPr/>
          <p:nvPr/>
        </p:nvSpPr>
        <p:spPr>
          <a:xfrm>
            <a:off x="126987" y="149872"/>
            <a:ext cx="11880000" cy="720000"/>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454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287" y="2058362"/>
            <a:ext cx="2209800" cy="2182720"/>
          </a:xfrm>
          <a:prstGeom prst="rect">
            <a:avLst/>
          </a:prstGeom>
        </p:spPr>
      </p:pic>
      <p:sp>
        <p:nvSpPr>
          <p:cNvPr id="3" name="İçerik Yer Tutucusu 2"/>
          <p:cNvSpPr>
            <a:spLocks noGrp="1"/>
          </p:cNvSpPr>
          <p:nvPr>
            <p:ph idx="1"/>
          </p:nvPr>
        </p:nvSpPr>
        <p:spPr>
          <a:xfrm>
            <a:off x="642552" y="986971"/>
            <a:ext cx="9619049" cy="4980472"/>
          </a:xfrm>
        </p:spPr>
        <p:txBody>
          <a:bodyPr>
            <a:normAutofit/>
          </a:bodyPr>
          <a:lstStyle/>
          <a:p>
            <a:pPr marL="514350" indent="-514350" algn="just">
              <a:buAutoNum type="arabicParenR"/>
            </a:pPr>
            <a:r>
              <a:rPr lang="tr-TR" sz="3500" dirty="0" smtClean="0">
                <a:latin typeface="Times New Roman" pitchFamily="18" charset="0"/>
                <a:cs typeface="Times New Roman" pitchFamily="18" charset="0"/>
              </a:rPr>
              <a:t>Belirli </a:t>
            </a:r>
            <a:r>
              <a:rPr lang="tr-TR" sz="3500" dirty="0">
                <a:latin typeface="Times New Roman" pitchFamily="18" charset="0"/>
                <a:cs typeface="Times New Roman" pitchFamily="18" charset="0"/>
              </a:rPr>
              <a:t>terör eylemlerinin doğrudan maliyetlerinin </a:t>
            </a:r>
            <a:r>
              <a:rPr lang="tr-TR" sz="3500" dirty="0" smtClean="0">
                <a:latin typeface="Times New Roman" pitchFamily="18" charset="0"/>
                <a:cs typeface="Times New Roman" pitchFamily="18" charset="0"/>
              </a:rPr>
              <a:t>finansmanı için ,</a:t>
            </a:r>
          </a:p>
          <a:p>
            <a:pPr marL="0" indent="0" algn="just">
              <a:buNone/>
            </a:pPr>
            <a:endParaRPr lang="tr-TR" sz="3500" dirty="0">
              <a:latin typeface="Times New Roman" pitchFamily="18" charset="0"/>
              <a:cs typeface="Times New Roman" pitchFamily="18" charset="0"/>
            </a:endParaRPr>
          </a:p>
          <a:p>
            <a:pPr marL="0" indent="0" algn="just">
              <a:buNone/>
            </a:pPr>
            <a:r>
              <a:rPr lang="tr-TR" sz="3500" dirty="0">
                <a:latin typeface="Times New Roman" pitchFamily="18" charset="0"/>
                <a:cs typeface="Times New Roman" pitchFamily="18" charset="0"/>
              </a:rPr>
              <a:t>2</a:t>
            </a:r>
            <a:r>
              <a:rPr lang="tr-TR" sz="3500" dirty="0" smtClean="0">
                <a:latin typeface="Times New Roman" pitchFamily="18" charset="0"/>
                <a:cs typeface="Times New Roman" pitchFamily="18" charset="0"/>
              </a:rPr>
              <a:t>) Terör </a:t>
            </a:r>
            <a:r>
              <a:rPr lang="tr-TR" sz="3500" dirty="0">
                <a:latin typeface="Times New Roman" pitchFamily="18" charset="0"/>
                <a:cs typeface="Times New Roman" pitchFamily="18" charset="0"/>
              </a:rPr>
              <a:t>örgütlerinin ideolojilerini yayma, örgüt altyapısını oluşturma, bunu devam ettirme ve </a:t>
            </a:r>
            <a:r>
              <a:rPr lang="tr-TR" sz="3500" dirty="0" smtClean="0">
                <a:latin typeface="Times New Roman" pitchFamily="18" charset="0"/>
                <a:cs typeface="Times New Roman" pitchFamily="18" charset="0"/>
              </a:rPr>
              <a:t>  geliştirme faaliyetlerinin finansmanı için.</a:t>
            </a:r>
            <a:endParaRPr lang="tr-TR" dirty="0">
              <a:latin typeface="Times New Roman" pitchFamily="18" charset="0"/>
              <a:cs typeface="Times New Roman" pitchFamily="18" charset="0"/>
            </a:endParaRPr>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6" name="Rectangle 5"/>
          <p:cNvSpPr/>
          <p:nvPr/>
        </p:nvSpPr>
        <p:spPr>
          <a:xfrm>
            <a:off x="151087" y="165212"/>
            <a:ext cx="11880000" cy="720000"/>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 örgütleri neden finansmana ihtiyaç duyarlar?</a:t>
            </a:r>
            <a:endParaRPr lang="tr-TR" sz="3600" dirty="0">
              <a:solidFill>
                <a:prstClr val="white"/>
              </a:solidFill>
              <a:latin typeface="Calibri Light"/>
            </a:endParaRPr>
          </a:p>
        </p:txBody>
      </p:sp>
    </p:spTree>
    <p:extLst>
      <p:ext uri="{BB962C8B-B14F-4D97-AF65-F5344CB8AC3E}">
        <p14:creationId xmlns:p14="http://schemas.microsoft.com/office/powerpoint/2010/main" val="2026231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Söz konusu A şahsıyla ilgili Başkanlığımızca erişim sağlanan ilgili verilerden yapılan sorgulama neticesinde;</a:t>
            </a:r>
          </a:p>
          <a:p>
            <a:pPr marL="0" indent="0" algn="just">
              <a:buNone/>
            </a:pPr>
            <a:r>
              <a:rPr lang="tr-TR" dirty="0" smtClean="0"/>
              <a:t> Şahsın gelirlerine ilişkin;</a:t>
            </a:r>
          </a:p>
          <a:p>
            <a:pPr algn="just">
              <a:buFontTx/>
              <a:buChar char="-"/>
            </a:pPr>
            <a:r>
              <a:rPr lang="tr-TR" dirty="0" smtClean="0"/>
              <a:t>Şahsın inşaat malzemeleri satan bir işletmesinin olduğu,</a:t>
            </a:r>
          </a:p>
          <a:p>
            <a:pPr algn="just">
              <a:buFontTx/>
              <a:buChar char="-"/>
            </a:pPr>
            <a:r>
              <a:rPr lang="tr-TR" dirty="0" smtClean="0"/>
              <a:t>Şahsın lehine 500 adet gayrimenkulün ipotek edildiği, </a:t>
            </a:r>
          </a:p>
          <a:p>
            <a:pPr marL="0" indent="0" algn="just">
              <a:buNone/>
            </a:pPr>
            <a:r>
              <a:rPr lang="tr-TR" dirty="0" smtClean="0"/>
              <a:t>görülmüştür.</a:t>
            </a:r>
          </a:p>
          <a:p>
            <a:pPr marL="0" indent="0" algn="just">
              <a:buNone/>
            </a:pPr>
            <a:r>
              <a:rPr lang="tr-TR" dirty="0" smtClean="0"/>
              <a:t>Araştırmanın devamında…</a:t>
            </a:r>
            <a:endParaRPr lang="tr-TR" dirty="0"/>
          </a:p>
        </p:txBody>
      </p:sp>
    </p:spTree>
    <p:extLst>
      <p:ext uri="{BB962C8B-B14F-4D97-AF65-F5344CB8AC3E}">
        <p14:creationId xmlns:p14="http://schemas.microsoft.com/office/powerpoint/2010/main" val="85927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5" y="182247"/>
            <a:ext cx="12192000" cy="711835"/>
          </a:xfrm>
          <a:solidFill>
            <a:srgbClr val="00007B"/>
          </a:solidFill>
        </p:spPr>
        <p:txBody>
          <a:bodyPr>
            <a:normAutofit/>
          </a:bodyPr>
          <a:lstStyle/>
          <a:p>
            <a:pPr algn="ctr"/>
            <a:r>
              <a:rPr lang="tr-TR" sz="3600" dirty="0" smtClean="0">
                <a:solidFill>
                  <a:schemeClr val="bg1"/>
                </a:solidFill>
              </a:rPr>
              <a:t>Terör Örgütlerinin Fon İhtiyacı</a:t>
            </a:r>
            <a:endParaRPr lang="tr-TR" sz="3600" dirty="0">
              <a:solidFill>
                <a:schemeClr val="bg1"/>
              </a:solidFill>
            </a:endParaRPr>
          </a:p>
        </p:txBody>
      </p:sp>
      <p:sp>
        <p:nvSpPr>
          <p:cNvPr id="3" name="İçerik Yer Tutucusu 2"/>
          <p:cNvSpPr>
            <a:spLocks noGrp="1"/>
          </p:cNvSpPr>
          <p:nvPr>
            <p:ph idx="1"/>
          </p:nvPr>
        </p:nvSpPr>
        <p:spPr>
          <a:xfrm>
            <a:off x="1136264" y="1001488"/>
            <a:ext cx="8946541" cy="5181599"/>
          </a:xfrm>
        </p:spPr>
        <p:txBody>
          <a:bodyPr>
            <a:normAutofit lnSpcReduction="10000"/>
          </a:bodyPr>
          <a:lstStyle/>
          <a:p>
            <a:r>
              <a:rPr lang="tr-TR" sz="2600" dirty="0">
                <a:latin typeface="Times New Roman" pitchFamily="18" charset="0"/>
                <a:cs typeface="Times New Roman" pitchFamily="18" charset="0"/>
              </a:rPr>
              <a:t>Terör Örgütlerinin Doğrudan </a:t>
            </a:r>
            <a:r>
              <a:rPr lang="tr-TR" sz="2600" dirty="0" smtClean="0">
                <a:latin typeface="Times New Roman" pitchFamily="18" charset="0"/>
                <a:cs typeface="Times New Roman" pitchFamily="18" charset="0"/>
              </a:rPr>
              <a:t>Maliyetleri</a:t>
            </a:r>
          </a:p>
          <a:p>
            <a:r>
              <a:rPr lang="tr-TR" sz="2600" dirty="0">
                <a:latin typeface="Times New Roman" pitchFamily="18" charset="0"/>
                <a:cs typeface="Times New Roman" pitchFamily="18" charset="0"/>
              </a:rPr>
              <a:t>Terör Eylemlerinin Hazırlık </a:t>
            </a:r>
            <a:r>
              <a:rPr lang="tr-TR" sz="2600" dirty="0" smtClean="0">
                <a:latin typeface="Times New Roman" pitchFamily="18" charset="0"/>
                <a:cs typeface="Times New Roman" pitchFamily="18" charset="0"/>
              </a:rPr>
              <a:t>Maliyetleri</a:t>
            </a:r>
          </a:p>
          <a:p>
            <a:r>
              <a:rPr lang="tr-TR" sz="2600" dirty="0">
                <a:latin typeface="Times New Roman" pitchFamily="18" charset="0"/>
                <a:cs typeface="Times New Roman" pitchFamily="18" charset="0"/>
              </a:rPr>
              <a:t>Örgüt Üyelerinin İaşe Ve İbate </a:t>
            </a:r>
            <a:r>
              <a:rPr lang="tr-TR" sz="2600" dirty="0" smtClean="0">
                <a:latin typeface="Times New Roman" pitchFamily="18" charset="0"/>
                <a:cs typeface="Times New Roman" pitchFamily="18" charset="0"/>
              </a:rPr>
              <a:t>Giderleri</a:t>
            </a:r>
          </a:p>
          <a:p>
            <a:r>
              <a:rPr lang="tr-TR" sz="2600" dirty="0">
                <a:latin typeface="Times New Roman" pitchFamily="18" charset="0"/>
                <a:cs typeface="Times New Roman" pitchFamily="18" charset="0"/>
              </a:rPr>
              <a:t>Örgüt Mensupları Ve Bunların Yakınlarına Yapılan Düzenli </a:t>
            </a:r>
            <a:r>
              <a:rPr lang="tr-TR" sz="2600" dirty="0" smtClean="0">
                <a:latin typeface="Times New Roman" pitchFamily="18" charset="0"/>
                <a:cs typeface="Times New Roman" pitchFamily="18" charset="0"/>
              </a:rPr>
              <a:t>Ödemeler</a:t>
            </a:r>
          </a:p>
          <a:p>
            <a:r>
              <a:rPr lang="tr-TR" sz="2600" dirty="0">
                <a:latin typeface="Times New Roman" pitchFamily="18" charset="0"/>
                <a:cs typeface="Times New Roman" pitchFamily="18" charset="0"/>
              </a:rPr>
              <a:t>Eğitim </a:t>
            </a:r>
            <a:r>
              <a:rPr lang="tr-TR" sz="2600" dirty="0" smtClean="0">
                <a:latin typeface="Times New Roman" pitchFamily="18" charset="0"/>
                <a:cs typeface="Times New Roman" pitchFamily="18" charset="0"/>
              </a:rPr>
              <a:t>Masrafları</a:t>
            </a:r>
          </a:p>
          <a:p>
            <a:r>
              <a:rPr lang="tr-TR" sz="2600" dirty="0">
                <a:latin typeface="Times New Roman" pitchFamily="18" charset="0"/>
                <a:cs typeface="Times New Roman" pitchFamily="18" charset="0"/>
              </a:rPr>
              <a:t>Seyahat </a:t>
            </a:r>
            <a:r>
              <a:rPr lang="tr-TR" sz="2600" dirty="0" smtClean="0">
                <a:latin typeface="Times New Roman" pitchFamily="18" charset="0"/>
                <a:cs typeface="Times New Roman" pitchFamily="18" charset="0"/>
              </a:rPr>
              <a:t>Masrafları</a:t>
            </a:r>
          </a:p>
          <a:p>
            <a:r>
              <a:rPr lang="tr-TR" sz="2600" dirty="0">
                <a:latin typeface="Times New Roman" pitchFamily="18" charset="0"/>
                <a:cs typeface="Times New Roman" pitchFamily="18" charset="0"/>
              </a:rPr>
              <a:t>Rüşvet </a:t>
            </a:r>
            <a:r>
              <a:rPr lang="tr-TR" sz="2600" dirty="0" smtClean="0">
                <a:latin typeface="Times New Roman" pitchFamily="18" charset="0"/>
                <a:cs typeface="Times New Roman" pitchFamily="18" charset="0"/>
              </a:rPr>
              <a:t>Verme</a:t>
            </a:r>
          </a:p>
          <a:p>
            <a:r>
              <a:rPr lang="tr-TR" sz="2600" dirty="0">
                <a:latin typeface="Times New Roman" pitchFamily="18" charset="0"/>
                <a:cs typeface="Times New Roman" pitchFamily="18" charset="0"/>
              </a:rPr>
              <a:t>Propaganda Masrafları </a:t>
            </a:r>
            <a:endParaRPr lang="tr-TR" sz="2600" dirty="0" smtClean="0">
              <a:latin typeface="Times New Roman" pitchFamily="18" charset="0"/>
              <a:cs typeface="Times New Roman" pitchFamily="18" charset="0"/>
            </a:endParaRPr>
          </a:p>
          <a:p>
            <a:r>
              <a:rPr lang="tr-TR" sz="2600" dirty="0">
                <a:latin typeface="Times New Roman" pitchFamily="18" charset="0"/>
                <a:cs typeface="Times New Roman" pitchFamily="18" charset="0"/>
              </a:rPr>
              <a:t>Güvenli İstihdam Ve Tahrik Merkezleri Oluşturmak İçin Yapılan </a:t>
            </a:r>
            <a:r>
              <a:rPr lang="tr-TR" sz="2600" dirty="0" smtClean="0">
                <a:latin typeface="Times New Roman" pitchFamily="18" charset="0"/>
                <a:cs typeface="Times New Roman" pitchFamily="18" charset="0"/>
              </a:rPr>
              <a:t>Harcamalar</a:t>
            </a:r>
          </a:p>
          <a:p>
            <a:r>
              <a:rPr lang="tr-TR" sz="2600" dirty="0">
                <a:latin typeface="Times New Roman" pitchFamily="18" charset="0"/>
                <a:cs typeface="Times New Roman" pitchFamily="18" charset="0"/>
              </a:rPr>
              <a:t>Terör Örgütünün Siyasi Uzantısına Fon Sağlanması </a:t>
            </a:r>
            <a:endParaRPr lang="tr-TR" sz="2600" dirty="0" smtClean="0">
              <a:latin typeface="Times New Roman" pitchFamily="18" charset="0"/>
              <a:cs typeface="Times New Roman" pitchFamily="18" charset="0"/>
            </a:endParaRPr>
          </a:p>
          <a:p>
            <a:endParaRPr lang="tr-TR" b="1" dirty="0" smtClean="0">
              <a:latin typeface="Times New Roman" panose="02020603050405020304" pitchFamily="18" charset="0"/>
              <a:cs typeface="Times New Roman" panose="02020603050405020304" pitchFamily="18" charset="0"/>
            </a:endParaRPr>
          </a:p>
          <a:p>
            <a:endParaRPr lang="tr-TR" dirty="0"/>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310406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 y="1"/>
            <a:ext cx="12039600" cy="822960"/>
          </a:xfrm>
          <a:solidFill>
            <a:srgbClr val="00007B"/>
          </a:solidFill>
        </p:spPr>
        <p:txBody>
          <a:bodyPr>
            <a:normAutofit fontScale="90000"/>
          </a:bodyPr>
          <a:lstStyle/>
          <a:p>
            <a:pPr algn="ctr"/>
            <a:r>
              <a:rPr lang="tr-TR" sz="3600" b="1" dirty="0" smtClean="0">
                <a:solidFill>
                  <a:schemeClr val="bg1"/>
                </a:solidFill>
              </a:rPr>
              <a:t/>
            </a:r>
            <a:br>
              <a:rPr lang="tr-TR" sz="3600" b="1" dirty="0" smtClean="0">
                <a:solidFill>
                  <a:schemeClr val="bg1"/>
                </a:solidFill>
              </a:rPr>
            </a:br>
            <a:r>
              <a:rPr lang="tr-TR" sz="4000" dirty="0" smtClean="0">
                <a:solidFill>
                  <a:schemeClr val="bg1"/>
                </a:solidFill>
              </a:rPr>
              <a:t>TERÖR </a:t>
            </a:r>
            <a:r>
              <a:rPr lang="tr-TR" sz="4000" dirty="0">
                <a:solidFill>
                  <a:schemeClr val="bg1"/>
                </a:solidFill>
              </a:rPr>
              <a:t>ÖRGÜTLERİNİN FİNANS KAYNAKLARI</a:t>
            </a:r>
            <a:r>
              <a:rPr lang="tr-TR" dirty="0">
                <a:solidFill>
                  <a:srgbClr val="0070C0"/>
                </a:solidFill>
              </a:rPr>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833120" y="1699335"/>
            <a:ext cx="10515600" cy="3853893"/>
          </a:xfrm>
        </p:spPr>
        <p:txBody>
          <a:bodyPr/>
          <a:lstStyle/>
          <a:p>
            <a:r>
              <a:rPr lang="tr-TR" sz="2800" b="1" dirty="0">
                <a:latin typeface="Times New Roman" pitchFamily="18" charset="0"/>
                <a:cs typeface="Times New Roman" pitchFamily="18" charset="0"/>
              </a:rPr>
              <a:t>Terör örgütlerinin finans kaynaklarını </a:t>
            </a:r>
            <a:r>
              <a:rPr lang="tr-TR" sz="2800" b="1" u="sng" dirty="0">
                <a:solidFill>
                  <a:srgbClr val="0070C0"/>
                </a:solidFill>
                <a:latin typeface="Times New Roman" pitchFamily="18" charset="0"/>
                <a:cs typeface="Times New Roman" pitchFamily="18" charset="0"/>
              </a:rPr>
              <a:t>üç ana başlık </a:t>
            </a:r>
            <a:r>
              <a:rPr lang="tr-TR" sz="2800" b="1" dirty="0">
                <a:latin typeface="Times New Roman" pitchFamily="18" charset="0"/>
                <a:cs typeface="Times New Roman" pitchFamily="18" charset="0"/>
              </a:rPr>
              <a:t>altında toplamak </a:t>
            </a:r>
            <a:r>
              <a:rPr lang="tr-TR" sz="2800" b="1" dirty="0" smtClean="0">
                <a:latin typeface="Times New Roman" pitchFamily="18" charset="0"/>
                <a:cs typeface="Times New Roman" pitchFamily="18" charset="0"/>
              </a:rPr>
              <a:t>mümkündür</a:t>
            </a:r>
            <a:r>
              <a:rPr lang="tr-TR" sz="2800" dirty="0">
                <a:latin typeface="Times New Roman" pitchFamily="18" charset="0"/>
                <a:cs typeface="Times New Roman" pitchFamily="18" charset="0"/>
              </a:rPr>
              <a:t>;</a:t>
            </a:r>
          </a:p>
          <a:p>
            <a:pPr marL="0" lvl="0" indent="0">
              <a:buNone/>
            </a:pP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1)</a:t>
            </a:r>
            <a:r>
              <a:rPr lang="tr-TR" sz="2800" dirty="0" smtClean="0">
                <a:latin typeface="Times New Roman" pitchFamily="18" charset="0"/>
                <a:cs typeface="Times New Roman" pitchFamily="18" charset="0"/>
              </a:rPr>
              <a:t> Gelir </a:t>
            </a:r>
            <a:r>
              <a:rPr lang="tr-TR" sz="2800" dirty="0">
                <a:latin typeface="Times New Roman" pitchFamily="18" charset="0"/>
                <a:cs typeface="Times New Roman" pitchFamily="18" charset="0"/>
              </a:rPr>
              <a:t>getirici yasadışı faaliyetlerden sağlanan kaynaklar,</a:t>
            </a:r>
          </a:p>
          <a:p>
            <a:pPr marL="0" lvl="0" indent="0">
              <a:buNone/>
            </a:pPr>
            <a:r>
              <a:rPr lang="tr-TR" sz="2800" dirty="0" smtClean="0">
                <a:solidFill>
                  <a:srgbClr val="FF9900"/>
                </a:solidFill>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2)</a:t>
            </a:r>
            <a:r>
              <a:rPr lang="tr-TR" sz="2800" dirty="0" smtClean="0">
                <a:latin typeface="Times New Roman" pitchFamily="18" charset="0"/>
                <a:cs typeface="Times New Roman" pitchFamily="18" charset="0"/>
              </a:rPr>
              <a:t>Yasal </a:t>
            </a:r>
            <a:r>
              <a:rPr lang="tr-TR" sz="2800" dirty="0">
                <a:latin typeface="Times New Roman" pitchFamily="18" charset="0"/>
                <a:cs typeface="Times New Roman" pitchFamily="18" charset="0"/>
              </a:rPr>
              <a:t>görünümlü </a:t>
            </a:r>
            <a:r>
              <a:rPr lang="tr-TR" sz="2800" dirty="0" smtClean="0">
                <a:latin typeface="Times New Roman" pitchFamily="18" charset="0"/>
                <a:cs typeface="Times New Roman" pitchFamily="18" charset="0"/>
              </a:rPr>
              <a:t>faaliyetlerden sağlanan kaynaklar,</a:t>
            </a:r>
          </a:p>
          <a:p>
            <a:pPr marL="0" lvl="0" indent="0">
              <a:buNone/>
            </a:pP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3)</a:t>
            </a:r>
            <a:r>
              <a:rPr lang="tr-TR" sz="2800" dirty="0" smtClean="0">
                <a:latin typeface="Times New Roman" pitchFamily="18" charset="0"/>
                <a:cs typeface="Times New Roman" pitchFamily="18" charset="0"/>
              </a:rPr>
              <a:t>Yabancı </a:t>
            </a:r>
            <a:r>
              <a:rPr lang="tr-TR" sz="2800" dirty="0">
                <a:latin typeface="Times New Roman" pitchFamily="18" charset="0"/>
                <a:cs typeface="Times New Roman" pitchFamily="18" charset="0"/>
              </a:rPr>
              <a:t>devletlerce yapılan yardımlar.</a:t>
            </a:r>
          </a:p>
          <a:p>
            <a:endParaRPr lang="tr-TR" dirty="0">
              <a:latin typeface="+mj-lt"/>
            </a:endParaRPr>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020" y="4238653"/>
            <a:ext cx="2971800" cy="1543050"/>
          </a:xfrm>
          <a:prstGeom prst="rect">
            <a:avLst/>
          </a:prstGeom>
          <a:effectLst>
            <a:softEdge rad="63500"/>
          </a:effectLst>
        </p:spPr>
      </p:pic>
    </p:spTree>
    <p:extLst>
      <p:ext uri="{BB962C8B-B14F-4D97-AF65-F5344CB8AC3E}">
        <p14:creationId xmlns:p14="http://schemas.microsoft.com/office/powerpoint/2010/main" val="2362860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 y="212727"/>
            <a:ext cx="12039600" cy="681355"/>
          </a:xfrm>
          <a:solidFill>
            <a:srgbClr val="00007B"/>
          </a:solidFill>
        </p:spPr>
        <p:txBody>
          <a:bodyPr>
            <a:normAutofit/>
          </a:bodyPr>
          <a:lstStyle/>
          <a:p>
            <a:pPr algn="ctr"/>
            <a:r>
              <a:rPr lang="tr-TR" sz="3600" dirty="0" smtClean="0">
                <a:solidFill>
                  <a:schemeClr val="bg1"/>
                </a:solidFill>
                <a:cs typeface="Times New Roman" panose="02020603050405020304" pitchFamily="18" charset="0"/>
              </a:rPr>
              <a:t>Gelir Getirici Yasadışı Faaliyetlerden Sağlanan Kaynaklar</a:t>
            </a:r>
            <a:endParaRPr lang="tr-TR" sz="3600" dirty="0">
              <a:solidFill>
                <a:schemeClr val="bg1"/>
              </a:solidFill>
            </a:endParaRPr>
          </a:p>
        </p:txBody>
      </p:sp>
      <p:sp>
        <p:nvSpPr>
          <p:cNvPr id="3" name="İçerik Yer Tutucusu 2"/>
          <p:cNvSpPr>
            <a:spLocks noGrp="1"/>
          </p:cNvSpPr>
          <p:nvPr>
            <p:ph idx="1"/>
          </p:nvPr>
        </p:nvSpPr>
        <p:spPr>
          <a:xfrm>
            <a:off x="1334531" y="1347104"/>
            <a:ext cx="9275804" cy="4987794"/>
          </a:xfrm>
        </p:spPr>
        <p:txBody>
          <a:bodyPr>
            <a:noAutofit/>
          </a:bodyPr>
          <a:lstStyle/>
          <a:p>
            <a:pPr>
              <a:buFont typeface="Wingdings" panose="05000000000000000000" pitchFamily="2" charset="2"/>
              <a:buChar char="Ø"/>
            </a:pPr>
            <a:r>
              <a:rPr lang="tr-TR" sz="2400" dirty="0" smtClean="0">
                <a:latin typeface="Times New Roman" pitchFamily="18" charset="0"/>
                <a:cs typeface="Times New Roman" pitchFamily="18" charset="0"/>
              </a:rPr>
              <a:t>Yasadışı uyuşturucu ticareti</a:t>
            </a:r>
          </a:p>
          <a:p>
            <a:pPr>
              <a:buFont typeface="Wingdings" panose="05000000000000000000" pitchFamily="2" charset="2"/>
              <a:buChar char="Ø"/>
            </a:pPr>
            <a:r>
              <a:rPr lang="tr-TR" sz="2400" dirty="0" smtClean="0">
                <a:latin typeface="Times New Roman" pitchFamily="18" charset="0"/>
                <a:cs typeface="Times New Roman" pitchFamily="18" charset="0"/>
              </a:rPr>
              <a:t>İnsan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Sigara ve diğer malların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Silah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Haraç toplama</a:t>
            </a:r>
          </a:p>
          <a:p>
            <a:pPr>
              <a:buFont typeface="Wingdings" panose="05000000000000000000" pitchFamily="2" charset="2"/>
              <a:buChar char="Ø"/>
            </a:pPr>
            <a:r>
              <a:rPr lang="tr-TR" sz="2400" dirty="0" smtClean="0">
                <a:latin typeface="Times New Roman" pitchFamily="18" charset="0"/>
                <a:cs typeface="Times New Roman" pitchFamily="18" charset="0"/>
              </a:rPr>
              <a:t>Sahtecilik</a:t>
            </a:r>
          </a:p>
          <a:p>
            <a:pPr>
              <a:buFont typeface="Wingdings" panose="05000000000000000000" pitchFamily="2" charset="2"/>
              <a:buChar char="Ø"/>
            </a:pPr>
            <a:r>
              <a:rPr lang="tr-TR" sz="2400" dirty="0" smtClean="0">
                <a:latin typeface="Times New Roman" pitchFamily="18" charset="0"/>
                <a:cs typeface="Times New Roman" pitchFamily="18" charset="0"/>
              </a:rPr>
              <a:t>Taklit ve kopya ürünler ticareti</a:t>
            </a:r>
          </a:p>
          <a:p>
            <a:pPr>
              <a:buFont typeface="Wingdings" panose="05000000000000000000" pitchFamily="2" charset="2"/>
              <a:buChar char="Ø"/>
            </a:pPr>
            <a:r>
              <a:rPr lang="tr-TR" sz="2400" dirty="0" smtClean="0">
                <a:latin typeface="Times New Roman" pitchFamily="18" charset="0"/>
                <a:cs typeface="Times New Roman" pitchFamily="18" charset="0"/>
              </a:rPr>
              <a:t>Kredi kartı dolandırıcılığı</a:t>
            </a:r>
          </a:p>
          <a:p>
            <a:pPr>
              <a:buFont typeface="Wingdings" panose="05000000000000000000" pitchFamily="2" charset="2"/>
              <a:buChar char="Ø"/>
            </a:pPr>
            <a:r>
              <a:rPr lang="tr-TR" sz="2400" dirty="0" smtClean="0">
                <a:latin typeface="Times New Roman" pitchFamily="18" charset="0"/>
                <a:cs typeface="Times New Roman" pitchFamily="18" charset="0"/>
              </a:rPr>
              <a:t>Gasp, Hırsızlık</a:t>
            </a:r>
          </a:p>
          <a:p>
            <a:pPr>
              <a:buFont typeface="Wingdings" panose="05000000000000000000" pitchFamily="2" charset="2"/>
              <a:buChar char="Ø"/>
            </a:pPr>
            <a:r>
              <a:rPr lang="tr-TR" sz="2400" dirty="0" smtClean="0">
                <a:latin typeface="Times New Roman" pitchFamily="18" charset="0"/>
                <a:cs typeface="Times New Roman" pitchFamily="18" charset="0"/>
              </a:rPr>
              <a:t>Fidye amaçlı adam kaçırma</a:t>
            </a:r>
            <a:endParaRPr lang="tr-TR" sz="2400" dirty="0">
              <a:latin typeface="Times New Roman" pitchFamily="18" charset="0"/>
              <a:cs typeface="Times New Roman" pitchFamily="18" charset="0"/>
            </a:endParaRPr>
          </a:p>
        </p:txBody>
      </p:sp>
      <p:sp>
        <p:nvSpPr>
          <p:cNvPr id="5" name="Rectangle 5"/>
          <p:cNvSpPr/>
          <p:nvPr/>
        </p:nvSpPr>
        <p:spPr>
          <a:xfrm>
            <a:off x="-9825" y="6420466"/>
            <a:ext cx="12201825" cy="232080"/>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195394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88" y="250821"/>
            <a:ext cx="12019280" cy="622941"/>
          </a:xfrm>
          <a:solidFill>
            <a:srgbClr val="00007B"/>
          </a:solidFill>
        </p:spPr>
        <p:txBody>
          <a:bodyPr>
            <a:normAutofit/>
          </a:bodyPr>
          <a:lstStyle/>
          <a:p>
            <a:pPr algn="ctr"/>
            <a:r>
              <a:rPr lang="tr-TR" sz="3600" dirty="0" smtClean="0">
                <a:solidFill>
                  <a:schemeClr val="bg1"/>
                </a:solidFill>
              </a:rPr>
              <a:t>Yasal Görünümlü Faaliyetlerden Sağlanan Kaynaklar</a:t>
            </a:r>
            <a:endParaRPr lang="tr-TR" sz="3600" dirty="0">
              <a:solidFill>
                <a:schemeClr val="bg1"/>
              </a:solidFill>
            </a:endParaRPr>
          </a:p>
        </p:txBody>
      </p:sp>
      <p:sp>
        <p:nvSpPr>
          <p:cNvPr id="3" name="İçerik Yer Tutucusu 2"/>
          <p:cNvSpPr>
            <a:spLocks noGrp="1"/>
          </p:cNvSpPr>
          <p:nvPr>
            <p:ph idx="1"/>
          </p:nvPr>
        </p:nvSpPr>
        <p:spPr>
          <a:xfrm>
            <a:off x="835828" y="1616105"/>
            <a:ext cx="10515600" cy="4351338"/>
          </a:xfrm>
        </p:spPr>
        <p:txBody>
          <a:bodyPr>
            <a:normAutofit/>
          </a:bodyPr>
          <a:lstStyle/>
          <a:p>
            <a:pPr algn="just"/>
            <a:r>
              <a:rPr lang="tr-TR" dirty="0" smtClean="0">
                <a:latin typeface="Times New Roman" pitchFamily="18" charset="0"/>
                <a:cs typeface="Times New Roman" pitchFamily="18" charset="0"/>
              </a:rPr>
              <a:t>Ticari işletmelerin kullanılması suretiyle fon sağlanması</a:t>
            </a:r>
          </a:p>
          <a:p>
            <a:pPr algn="just"/>
            <a:r>
              <a:rPr lang="tr-TR" dirty="0" smtClean="0">
                <a:latin typeface="Times New Roman" pitchFamily="18" charset="0"/>
                <a:cs typeface="Times New Roman" pitchFamily="18" charset="0"/>
              </a:rPr>
              <a:t>Görsel ve basılı yayın organlarının kullanılması suretiyle fon sağlanması</a:t>
            </a:r>
          </a:p>
          <a:p>
            <a:pPr algn="just"/>
            <a:r>
              <a:rPr lang="tr-TR" dirty="0" smtClean="0">
                <a:latin typeface="Times New Roman" pitchFamily="18" charset="0"/>
                <a:cs typeface="Times New Roman" pitchFamily="18" charset="0"/>
              </a:rPr>
              <a:t>Kâr amacı gütmeyen kuruluşların kullanılması suretiyle sağlanan kaynaklar</a:t>
            </a:r>
          </a:p>
          <a:p>
            <a:pPr algn="just"/>
            <a:r>
              <a:rPr lang="tr-TR" dirty="0" smtClean="0">
                <a:latin typeface="Times New Roman" pitchFamily="18" charset="0"/>
                <a:cs typeface="Times New Roman" pitchFamily="18" charset="0"/>
              </a:rPr>
              <a:t>Aidat ve bağış toplanması suretiyle fon sağlanması </a:t>
            </a:r>
          </a:p>
          <a:p>
            <a:pPr algn="just"/>
            <a:r>
              <a:rPr lang="tr-TR" dirty="0" smtClean="0">
                <a:latin typeface="Times New Roman" pitchFamily="18" charset="0"/>
                <a:cs typeface="Times New Roman" pitchFamily="18" charset="0"/>
              </a:rPr>
              <a:t>Sosyal etkinliklerde bulunulması suretiyle fon sağlanması</a:t>
            </a:r>
            <a:endParaRPr lang="tr-TR" dirty="0">
              <a:latin typeface="Times New Roman" pitchFamily="18" charset="0"/>
              <a:cs typeface="Times New Roman" pitchFamily="18" charset="0"/>
            </a:endParaRPr>
          </a:p>
        </p:txBody>
      </p:sp>
      <p:sp>
        <p:nvSpPr>
          <p:cNvPr id="6" name="Rectangle 5"/>
          <p:cNvSpPr/>
          <p:nvPr/>
        </p:nvSpPr>
        <p:spPr>
          <a:xfrm>
            <a:off x="-7283" y="6475566"/>
            <a:ext cx="12201825" cy="176981"/>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2554052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00" y="222886"/>
            <a:ext cx="11917680" cy="600075"/>
          </a:xfrm>
          <a:solidFill>
            <a:srgbClr val="00007B"/>
          </a:solidFill>
        </p:spPr>
        <p:txBody>
          <a:bodyPr>
            <a:normAutofit/>
          </a:bodyPr>
          <a:lstStyle/>
          <a:p>
            <a:pPr algn="ctr"/>
            <a:r>
              <a:rPr lang="tr-TR" sz="3600" dirty="0" smtClean="0">
                <a:solidFill>
                  <a:schemeClr val="bg1"/>
                </a:solidFill>
              </a:rPr>
              <a:t>Yabancı Devletlerce Yapılan Yardımlar</a:t>
            </a:r>
            <a:endParaRPr lang="tr-TR" sz="3600" dirty="0">
              <a:solidFill>
                <a:schemeClr val="bg1"/>
              </a:solidFill>
            </a:endParaRPr>
          </a:p>
        </p:txBody>
      </p:sp>
      <p:sp>
        <p:nvSpPr>
          <p:cNvPr id="3" name="İçerik Yer Tutucusu 2"/>
          <p:cNvSpPr>
            <a:spLocks noGrp="1"/>
          </p:cNvSpPr>
          <p:nvPr>
            <p:ph idx="1"/>
          </p:nvPr>
        </p:nvSpPr>
        <p:spPr>
          <a:xfrm>
            <a:off x="853440" y="1446364"/>
            <a:ext cx="10515600" cy="4195762"/>
          </a:xfrm>
        </p:spPr>
        <p:txBody>
          <a:bodyPr/>
          <a:lstStyle/>
          <a:p>
            <a:pPr algn="just"/>
            <a:endParaRPr lang="tr-TR" dirty="0" smtClean="0">
              <a:latin typeface="+mj-lt"/>
              <a:cs typeface="Times New Roman" panose="02020603050405020304" pitchFamily="18" charset="0"/>
            </a:endParaRPr>
          </a:p>
          <a:p>
            <a:pPr algn="just"/>
            <a:r>
              <a:rPr lang="tr-TR" dirty="0" smtClean="0">
                <a:latin typeface="Times New Roman" pitchFamily="18" charset="0"/>
                <a:cs typeface="Times New Roman" pitchFamily="18" charset="0"/>
              </a:rPr>
              <a:t>Terör örgütlerine, terörü uluslararası politika aracı olarak kullanmak isteyen ülkelerce örgüt üyelerine sığınma hakkı verilmesi gibi desteklerin yanında örtülü veya açık olarak finansal destek de sağlanabilmektedir. </a:t>
            </a:r>
          </a:p>
        </p:txBody>
      </p:sp>
      <p:sp>
        <p:nvSpPr>
          <p:cNvPr id="4" name="Rectangle 5"/>
          <p:cNvSpPr/>
          <p:nvPr/>
        </p:nvSpPr>
        <p:spPr>
          <a:xfrm>
            <a:off x="-7283" y="6475566"/>
            <a:ext cx="12201825" cy="176981"/>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5967443"/>
            <a:ext cx="649835" cy="68510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281" y="4391970"/>
            <a:ext cx="4985943" cy="2000592"/>
          </a:xfrm>
          <a:prstGeom prst="rect">
            <a:avLst/>
          </a:prstGeom>
          <a:effectLst>
            <a:softEdge rad="76200"/>
          </a:effectLst>
        </p:spPr>
      </p:pic>
    </p:spTree>
    <p:extLst>
      <p:ext uri="{BB962C8B-B14F-4D97-AF65-F5344CB8AC3E}">
        <p14:creationId xmlns:p14="http://schemas.microsoft.com/office/powerpoint/2010/main" val="116185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476673"/>
            <a:ext cx="10363200" cy="4248472"/>
          </a:xfrm>
        </p:spPr>
        <p:txBody>
          <a:bodyPr>
            <a:normAutofit/>
          </a:bodyPr>
          <a:lstStyle/>
          <a:p>
            <a:r>
              <a:rPr lang="tr-TR" dirty="0" smtClean="0">
                <a:effectLst/>
                <a:latin typeface="Times New Roman" pitchFamily="18" charset="0"/>
                <a:cs typeface="Times New Roman" pitchFamily="18" charset="0"/>
              </a:rPr>
              <a:t>Suç Gelirinin Aklanması ve Terörizmin Finansmanı Açısından </a:t>
            </a:r>
            <a:r>
              <a:rPr lang="tr-TR" dirty="0">
                <a:effectLst/>
                <a:latin typeface="Times New Roman" pitchFamily="18" charset="0"/>
                <a:cs typeface="Times New Roman" pitchFamily="18" charset="0"/>
              </a:rPr>
              <a:t>Derneklerin </a:t>
            </a:r>
            <a:r>
              <a:rPr lang="tr-TR" dirty="0" smtClean="0">
                <a:effectLst/>
                <a:latin typeface="Times New Roman" pitchFamily="18" charset="0"/>
                <a:cs typeface="Times New Roman" pitchFamily="18" charset="0"/>
              </a:rPr>
              <a:t>Değerlendirilmesi</a:t>
            </a:r>
            <a:endParaRPr lang="tr-TR"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637307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92701"/>
            <a:ext cx="10972800" cy="5433467"/>
          </a:xfrm>
        </p:spPr>
        <p:txBody>
          <a:bodyPr>
            <a:normAutofit/>
          </a:bodyPr>
          <a:lstStyle/>
          <a:p>
            <a:pPr marL="0" indent="0">
              <a:buNone/>
            </a:pPr>
            <a:endParaRPr lang="tr-TR" dirty="0" smtClean="0">
              <a:latin typeface="Times New Roman" pitchFamily="18" charset="0"/>
              <a:cs typeface="Times New Roman" pitchFamily="18" charset="0"/>
            </a:endParaRPr>
          </a:p>
          <a:p>
            <a:pPr marL="342900" indent="-342900" algn="just">
              <a:buFont typeface="Wingdings" pitchFamily="2" charset="2"/>
              <a:buChar char="Ø"/>
            </a:pP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örgütleri yasadışı yollardan elde etkileri büyük miktarlı fonların yanında yasal görünümlü faaliyetler aracılığı ile de önemli miktarda fon temin etmektedirler. </a:t>
            </a:r>
            <a:endParaRPr lang="tr-TR" sz="2400" dirty="0" smtClean="0">
              <a:latin typeface="Times New Roman" pitchFamily="18" charset="0"/>
              <a:cs typeface="Times New Roman" pitchFamily="18" charset="0"/>
            </a:endParaRPr>
          </a:p>
          <a:p>
            <a:pPr marL="0" indent="0" algn="just">
              <a:buNone/>
            </a:pPr>
            <a:endParaRPr lang="tr-TR" sz="2400" dirty="0">
              <a:latin typeface="Times New Roman" pitchFamily="18" charset="0"/>
              <a:cs typeface="Times New Roman" pitchFamily="18" charset="0"/>
            </a:endParaRPr>
          </a:p>
          <a:p>
            <a:pPr marL="342900" indent="-342900" algn="just">
              <a:buFont typeface="Wingdings" pitchFamily="2" charset="2"/>
              <a:buChar char="Ø"/>
            </a:pPr>
            <a:r>
              <a:rPr lang="tr-TR" sz="2400" dirty="0" smtClean="0">
                <a:latin typeface="Times New Roman" pitchFamily="18" charset="0"/>
                <a:cs typeface="Times New Roman" pitchFamily="18" charset="0"/>
              </a:rPr>
              <a:t>Terör örgütleri özellikle yasadışı yollardan elde etmiş oldukları gelirleri kaynağından ayrıştırmak amacıyla yasal görünümlü şirket </a:t>
            </a:r>
            <a:r>
              <a:rPr lang="tr-TR" sz="2400" dirty="0">
                <a:latin typeface="Times New Roman" pitchFamily="18" charset="0"/>
                <a:cs typeface="Times New Roman" pitchFamily="18" charset="0"/>
              </a:rPr>
              <a:t>veya kâr </a:t>
            </a:r>
            <a:r>
              <a:rPr lang="tr-TR" sz="2400" dirty="0" smtClean="0">
                <a:latin typeface="Times New Roman" pitchFamily="18" charset="0"/>
                <a:cs typeface="Times New Roman" pitchFamily="18" charset="0"/>
              </a:rPr>
              <a:t>amacı gütmeyen kuruluşları yoğun bir şekilde kullanmaktadır.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4365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dirty="0"/>
          </a:p>
          <a:p>
            <a:pPr marL="0" indent="0" algn="ctr">
              <a:buNone/>
            </a:pPr>
            <a:r>
              <a:rPr lang="tr-TR" sz="4800" b="1" dirty="0" smtClean="0">
                <a:latin typeface="Times New Roman" pitchFamily="18" charset="0"/>
                <a:cs typeface="Times New Roman" pitchFamily="18" charset="0"/>
              </a:rPr>
              <a:t>Derneklerin</a:t>
            </a:r>
          </a:p>
          <a:p>
            <a:pPr marL="0" indent="0" algn="ctr">
              <a:buNone/>
            </a:pPr>
            <a:r>
              <a:rPr lang="tr-TR" sz="4800" b="1" dirty="0" smtClean="0">
                <a:latin typeface="Times New Roman" pitchFamily="18" charset="0"/>
                <a:cs typeface="Times New Roman" pitchFamily="18" charset="0"/>
              </a:rPr>
              <a:t>Yasadışı Örgütler Tarafından </a:t>
            </a:r>
          </a:p>
          <a:p>
            <a:pPr marL="0" indent="0" algn="ctr">
              <a:buNone/>
            </a:pPr>
            <a:r>
              <a:rPr lang="tr-TR" sz="4800" b="1" dirty="0" smtClean="0">
                <a:latin typeface="Times New Roman" pitchFamily="18" charset="0"/>
                <a:cs typeface="Times New Roman" pitchFamily="18" charset="0"/>
              </a:rPr>
              <a:t>İstismar Edilme Nedenleri</a:t>
            </a:r>
            <a:endParaRPr lang="tr-TR" sz="4800" b="1" dirty="0">
              <a:latin typeface="Times New Roman" pitchFamily="18" charset="0"/>
              <a:cs typeface="Times New Roman" pitchFamily="18" charset="0"/>
            </a:endParaRPr>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608651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latin typeface="Times New Roman" pitchFamily="18" charset="0"/>
              <a:cs typeface="Times New Roman" pitchFamily="18" charset="0"/>
            </a:endParaRP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Terör örgütleri tarafından derneklerin bir araç olarak kullanılmasının temel nedeni bu kuruluşların kendilerine has özellikleri bulunmasındandır.</a:t>
            </a:r>
          </a:p>
          <a:p>
            <a:pPr algn="just"/>
            <a:endParaRPr lang="tr-TR" sz="2400" dirty="0">
              <a:latin typeface="Times New Roman" pitchFamily="18" charset="0"/>
              <a:cs typeface="Times New Roman" pitchFamily="18" charset="0"/>
            </a:endParaRPr>
          </a:p>
          <a:p>
            <a:pPr marL="0" indent="0" algn="just">
              <a:buNone/>
            </a:pP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r>
              <a:rPr lang="tr-TR" sz="2400" dirty="0" smtClean="0">
                <a:latin typeface="Times New Roman" pitchFamily="18" charset="0"/>
                <a:cs typeface="Times New Roman" pitchFamily="18" charset="0"/>
              </a:rPr>
              <a:t>Derneklerin </a:t>
            </a:r>
            <a:r>
              <a:rPr lang="tr-TR" sz="2400" b="1" dirty="0" smtClean="0">
                <a:effectLst/>
                <a:latin typeface="Times New Roman" pitchFamily="18" charset="0"/>
                <a:cs typeface="Times New Roman" pitchFamily="18" charset="0"/>
              </a:rPr>
              <a:t>Yasadışı </a:t>
            </a:r>
            <a:r>
              <a:rPr lang="tr-TR" sz="2400" b="1" dirty="0">
                <a:effectLst/>
                <a:latin typeface="Times New Roman" pitchFamily="18" charset="0"/>
                <a:cs typeface="Times New Roman" pitchFamily="18" charset="0"/>
              </a:rPr>
              <a:t>Örgütler Tarafından </a:t>
            </a:r>
            <a:r>
              <a:rPr lang="tr-TR" sz="2400" b="1" dirty="0" smtClean="0">
                <a:effectLst/>
                <a:latin typeface="Times New Roman" pitchFamily="18" charset="0"/>
                <a:cs typeface="Times New Roman" pitchFamily="18" charset="0"/>
              </a:rPr>
              <a:t>İstismar </a:t>
            </a:r>
            <a:r>
              <a:rPr lang="tr-TR" sz="2400" b="1" dirty="0">
                <a:effectLst/>
                <a:latin typeface="Times New Roman" pitchFamily="18" charset="0"/>
                <a:cs typeface="Times New Roman" pitchFamily="18" charset="0"/>
              </a:rPr>
              <a:t>Edilme Nedenleri</a:t>
            </a:r>
            <a:r>
              <a:rPr lang="tr-TR" sz="2400" b="1" dirty="0"/>
              <a:t/>
            </a:r>
            <a:br>
              <a:rPr lang="tr-TR" sz="2400" b="1" dirty="0"/>
            </a:br>
            <a:endParaRPr lang="tr-TR" sz="2400" dirty="0"/>
          </a:p>
        </p:txBody>
      </p:sp>
    </p:spTree>
    <p:extLst>
      <p:ext uri="{BB962C8B-B14F-4D97-AF65-F5344CB8AC3E}">
        <p14:creationId xmlns:p14="http://schemas.microsoft.com/office/powerpoint/2010/main" val="370346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algn="just"/>
            <a:r>
              <a:rPr lang="tr-TR" sz="2400" b="1" dirty="0" smtClean="0">
                <a:latin typeface="Times New Roman" pitchFamily="18" charset="0"/>
                <a:cs typeface="Times New Roman" pitchFamily="18" charset="0"/>
              </a:rPr>
              <a:t>Derneklerin;</a:t>
            </a:r>
          </a:p>
          <a:p>
            <a:pPr algn="just"/>
            <a:endParaRPr lang="tr-TR" sz="2400" b="1"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1-) </a:t>
            </a:r>
            <a:r>
              <a:rPr lang="tr-TR" sz="2400" dirty="0" smtClean="0">
                <a:latin typeface="Times New Roman" pitchFamily="18" charset="0"/>
                <a:cs typeface="Times New Roman" pitchFamily="18" charset="0"/>
              </a:rPr>
              <a:t>Kamu güvenine dayanır olması, </a:t>
            </a:r>
          </a:p>
          <a:p>
            <a:pPr marL="0" indent="0">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2-) </a:t>
            </a:r>
            <a:r>
              <a:rPr lang="tr-TR" sz="2400" dirty="0" smtClean="0">
                <a:latin typeface="Times New Roman" pitchFamily="18" charset="0"/>
                <a:cs typeface="Times New Roman" pitchFamily="18" charset="0"/>
              </a:rPr>
              <a:t>Büyük miktarda bağış ve yardım toplama kapasitesine sahip olması,</a:t>
            </a:r>
          </a:p>
          <a:p>
            <a:pPr marL="0" indent="0">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3-) </a:t>
            </a:r>
            <a:r>
              <a:rPr lang="tr-TR" sz="2400" dirty="0" smtClean="0">
                <a:latin typeface="Times New Roman" pitchFamily="18" charset="0"/>
                <a:cs typeface="Times New Roman" pitchFamily="18" charset="0"/>
              </a:rPr>
              <a:t>Toplanan gelirlerinin büyük bir bölümünün nakit şeklinde olması,</a:t>
            </a:r>
          </a:p>
          <a:p>
            <a:pPr marL="0" indent="0" algn="just">
              <a:buNone/>
            </a:pPr>
            <a:endParaRPr lang="tr-TR" sz="2400" dirty="0"/>
          </a:p>
          <a:p>
            <a:pPr marL="0" indent="0" algn="just">
              <a:buNone/>
            </a:pPr>
            <a:endParaRPr lang="tr-TR" sz="2400" dirty="0"/>
          </a:p>
        </p:txBody>
      </p:sp>
      <p:sp>
        <p:nvSpPr>
          <p:cNvPr id="2" name="Başlık 1"/>
          <p:cNvSpPr>
            <a:spLocks noGrp="1"/>
          </p:cNvSpPr>
          <p:nvPr>
            <p:ph type="title"/>
          </p:nvPr>
        </p:nvSpPr>
        <p:spPr>
          <a:xfrm>
            <a:off x="609600" y="476672"/>
            <a:ext cx="10972800" cy="1368152"/>
          </a:xfrm>
        </p:spPr>
        <p:txBody>
          <a:bodyPr>
            <a:normAutofit/>
          </a:bodyPr>
          <a:lstStyle/>
          <a:p>
            <a:r>
              <a:rPr lang="tr-TR" sz="2400" dirty="0">
                <a:latin typeface="Times New Roman" pitchFamily="18" charset="0"/>
                <a:cs typeface="Times New Roman" pitchFamily="18" charset="0"/>
              </a:rPr>
              <a:t>Derneklerin </a:t>
            </a:r>
            <a:r>
              <a:rPr lang="tr-TR" sz="2400" dirty="0">
                <a:effectLst/>
                <a:latin typeface="Times New Roman" pitchFamily="18" charset="0"/>
                <a:cs typeface="Times New Roman" pitchFamily="18" charset="0"/>
              </a:rPr>
              <a:t>Yasadışı Örgütler Tarafından İstismar Edilme Nedenleri</a:t>
            </a:r>
            <a:r>
              <a:rPr lang="tr-TR" sz="2400" b="1" dirty="0"/>
              <a:t/>
            </a:r>
            <a:br>
              <a:rPr lang="tr-TR" sz="2400" b="1" dirty="0"/>
            </a:br>
            <a:endParaRPr lang="tr-TR" sz="2400" dirty="0"/>
          </a:p>
        </p:txBody>
      </p:sp>
    </p:spTree>
    <p:extLst>
      <p:ext uri="{BB962C8B-B14F-4D97-AF65-F5344CB8AC3E}">
        <p14:creationId xmlns:p14="http://schemas.microsoft.com/office/powerpoint/2010/main" val="352490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Şahsın, lehine ipotek edilen bazı gayrimenkullerden ipoteği kaldırdığı, ipoteği kalkan gayrimenkullerinde birkaç gün sonra satıldığı görülmüş olup, bu şekilde benzer 75 adet işleme rastlanılmıştır.</a:t>
            </a:r>
          </a:p>
          <a:p>
            <a:pPr algn="just"/>
            <a:r>
              <a:rPr lang="tr-TR" dirty="0" smtClean="0"/>
              <a:t>Satılan gayrimenkullerin alıcılarının kimler olduğuna dair yapılan araştırıldığında, alıcıların işletme sahibi A şahsının yanında çalışanlar olduğu görülmüştür.</a:t>
            </a:r>
            <a:endParaRPr lang="tr-TR" dirty="0"/>
          </a:p>
        </p:txBody>
      </p:sp>
    </p:spTree>
    <p:extLst>
      <p:ext uri="{BB962C8B-B14F-4D97-AF65-F5344CB8AC3E}">
        <p14:creationId xmlns:p14="http://schemas.microsoft.com/office/powerpoint/2010/main" val="3283768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b="1" dirty="0" smtClean="0">
                <a:latin typeface="Times New Roman" pitchFamily="18" charset="0"/>
                <a:cs typeface="Times New Roman" pitchFamily="18" charset="0"/>
              </a:rPr>
              <a:t>Derneklerin;</a:t>
            </a:r>
          </a:p>
          <a:p>
            <a:pPr marL="109728" indent="0" algn="just">
              <a:buNone/>
            </a:pPr>
            <a:endParaRPr lang="tr-TR" sz="2400" b="1"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Uluslararası niteliğe kavuştukları zaman uluslararası finansal işlemleri daha kolay bir şekilde yapabilmesi,</a:t>
            </a:r>
          </a:p>
          <a:p>
            <a:pPr marL="0" indent="0">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Oluşum aşamalarının şirketler gibi benzeri kuruluşlara göre daha esnek olması, </a:t>
            </a:r>
            <a:r>
              <a:rPr lang="tr-TR" sz="2400" dirty="0" err="1" smtClean="0">
                <a:latin typeface="Times New Roman" pitchFamily="18" charset="0"/>
                <a:cs typeface="Times New Roman" pitchFamily="18" charset="0"/>
              </a:rPr>
              <a:t>Örn</a:t>
            </a:r>
            <a:r>
              <a:rPr lang="tr-TR" sz="2400" dirty="0" smtClean="0">
                <a:latin typeface="Times New Roman" pitchFamily="18" charset="0"/>
                <a:cs typeface="Times New Roman" pitchFamily="18" charset="0"/>
              </a:rPr>
              <a:t>: Bir şirketin kuruluş aşamasında, başlangıç sermayesi, görev alacak kişilerde belli kriterler aranması, kayıt tutulma, raporlama gibi kriterlerin derneklere nazaran daha sıkı olduğu görülmektedir.</a:t>
            </a:r>
          </a:p>
          <a:p>
            <a:pPr marL="0" indent="0" algn="just">
              <a:buNone/>
            </a:pPr>
            <a:endParaRPr lang="tr-TR" sz="2400" dirty="0"/>
          </a:p>
          <a:p>
            <a:pPr marL="0" indent="0" algn="just">
              <a:buNone/>
            </a:pPr>
            <a:endParaRPr lang="tr-TR" sz="2400" dirty="0"/>
          </a:p>
        </p:txBody>
      </p:sp>
      <p:sp>
        <p:nvSpPr>
          <p:cNvPr id="2" name="Başlık 1"/>
          <p:cNvSpPr>
            <a:spLocks noGrp="1"/>
          </p:cNvSpPr>
          <p:nvPr>
            <p:ph type="title"/>
          </p:nvPr>
        </p:nvSpPr>
        <p:spPr>
          <a:xfrm>
            <a:off x="609600" y="332656"/>
            <a:ext cx="10972800" cy="1152128"/>
          </a:xfrm>
        </p:spPr>
        <p:txBody>
          <a:bodyPr>
            <a:normAutofit/>
          </a:bodyPr>
          <a:lstStyle/>
          <a:p>
            <a:r>
              <a:rPr lang="tr-TR" sz="2400" dirty="0">
                <a:latin typeface="Times New Roman" pitchFamily="18" charset="0"/>
                <a:cs typeface="Times New Roman" pitchFamily="18" charset="0"/>
              </a:rPr>
              <a:t>Derneklerin </a:t>
            </a:r>
            <a:r>
              <a:rPr lang="tr-TR" sz="2400" dirty="0">
                <a:effectLst/>
                <a:latin typeface="Times New Roman" pitchFamily="18" charset="0"/>
                <a:cs typeface="Times New Roman" pitchFamily="18" charset="0"/>
              </a:rPr>
              <a:t>Yasadışı Örgütler Tarafından İstismar Edilme </a:t>
            </a:r>
            <a:r>
              <a:rPr lang="tr-TR" sz="2400" dirty="0" smtClean="0">
                <a:effectLst/>
                <a:latin typeface="Times New Roman" pitchFamily="18" charset="0"/>
                <a:cs typeface="Times New Roman" pitchFamily="18" charset="0"/>
              </a:rPr>
              <a:t>Nedenleri</a:t>
            </a:r>
            <a:endParaRPr lang="tr-TR" sz="2400" dirty="0"/>
          </a:p>
        </p:txBody>
      </p:sp>
    </p:spTree>
    <p:extLst>
      <p:ext uri="{BB962C8B-B14F-4D97-AF65-F5344CB8AC3E}">
        <p14:creationId xmlns:p14="http://schemas.microsoft.com/office/powerpoint/2010/main" val="1355787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ctr">
              <a:buNone/>
            </a:pPr>
            <a:r>
              <a:rPr lang="tr-TR" sz="4800" b="1" dirty="0" smtClean="0">
                <a:latin typeface="Times New Roman" pitchFamily="18" charset="0"/>
                <a:cs typeface="Times New Roman" pitchFamily="18" charset="0"/>
              </a:rPr>
              <a:t>Yasadışı </a:t>
            </a:r>
            <a:r>
              <a:rPr lang="tr-TR" sz="4800" b="1" dirty="0">
                <a:latin typeface="Times New Roman" pitchFamily="18" charset="0"/>
                <a:cs typeface="Times New Roman" pitchFamily="18" charset="0"/>
              </a:rPr>
              <a:t>Örgütler Tarafından </a:t>
            </a:r>
            <a:r>
              <a:rPr lang="tr-TR" sz="4800" b="1" dirty="0" smtClean="0">
                <a:latin typeface="Times New Roman" pitchFamily="18" charset="0"/>
                <a:cs typeface="Times New Roman" pitchFamily="18" charset="0"/>
              </a:rPr>
              <a:t>Dernekler Hangi Yollarla İstismar Edilir</a:t>
            </a:r>
            <a:endParaRPr lang="tr-TR" sz="48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marL="0" indent="0" algn="l"/>
            <a:endParaRPr lang="tr-TR" sz="2400" dirty="0"/>
          </a:p>
        </p:txBody>
      </p:sp>
    </p:spTree>
    <p:extLst>
      <p:ext uri="{BB962C8B-B14F-4D97-AF65-F5344CB8AC3E}">
        <p14:creationId xmlns:p14="http://schemas.microsoft.com/office/powerpoint/2010/main" val="165542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endParaRPr lang="tr-TR" sz="2400" dirty="0"/>
          </a:p>
          <a:p>
            <a:pPr marL="342900" indent="-342900" algn="just">
              <a:buFont typeface="Wingdings" pitchFamily="2" charset="2"/>
              <a:buChar char="Ø"/>
            </a:pPr>
            <a:r>
              <a:rPr lang="tr-TR" sz="2400" dirty="0" smtClean="0">
                <a:latin typeface="Times New Roman" pitchFamily="18" charset="0"/>
                <a:cs typeface="Times New Roman" pitchFamily="18" charset="0"/>
              </a:rPr>
              <a:t>Derneklerin terörizmin finansmanı amacıyla farklı şekillerde kötüye kullanılması söz konusu olabilmektedir. Bunların bilinmesi, bu yolla sağlanan terörist fonların tespiti açısından önemlidir. Genel anlamda bu kuruluşlar üç şekilde kötüye kullanılmaktadır.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2691538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1-) Fonların Bir Kısmının Dolandırıcılık Eylemleri İle Terör Örgütlerine Aktarılması: </a:t>
            </a:r>
            <a:r>
              <a:rPr lang="tr-TR" sz="2400" dirty="0" smtClean="0">
                <a:latin typeface="Times New Roman" pitchFamily="18" charset="0"/>
                <a:cs typeface="Times New Roman" pitchFamily="18" charset="0"/>
              </a:rPr>
              <a:t>Örneğin kimsesiz çocuklar için para toplama faaliyetinde bulunan bir derneğin söz konusu yasal faaliyeti sürdürürken bu faaliyete ilişkin masraf kalemleri sahte fatura ve belgelerle şişirmek suretiyle bağış ve yardım gelirlerini örgüte aktarabilir. Böylece söz konusu kuruluş, sistem içerisinde saygın görünümle bağışta bulunanların güven duygularını suiistimal ederek devam eder.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152128"/>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a:t>
            </a:r>
            <a:r>
              <a:rPr lang="tr-TR" sz="2400" b="1" dirty="0" smtClean="0">
                <a:effectLst/>
                <a:latin typeface="Times New Roman" pitchFamily="18" charset="0"/>
                <a:cs typeface="Times New Roman" pitchFamily="18" charset="0"/>
              </a:rPr>
              <a:t>Edilir</a:t>
            </a:r>
            <a:endParaRPr lang="tr-TR" sz="2400" dirty="0">
              <a:effectLst/>
            </a:endParaRPr>
          </a:p>
        </p:txBody>
      </p:sp>
    </p:spTree>
    <p:extLst>
      <p:ext uri="{BB962C8B-B14F-4D97-AF65-F5344CB8AC3E}">
        <p14:creationId xmlns:p14="http://schemas.microsoft.com/office/powerpoint/2010/main" val="33570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just">
              <a:buNone/>
            </a:pPr>
            <a:r>
              <a:rPr lang="tr-TR" sz="2400" b="1" dirty="0">
                <a:latin typeface="Times New Roman" pitchFamily="18" charset="0"/>
                <a:cs typeface="Times New Roman" pitchFamily="18" charset="0"/>
              </a:rPr>
              <a:t>2</a:t>
            </a:r>
            <a:r>
              <a:rPr lang="tr-TR" sz="2400" b="1" dirty="0" smtClean="0">
                <a:latin typeface="Times New Roman" pitchFamily="18" charset="0"/>
                <a:cs typeface="Times New Roman" pitchFamily="18" charset="0"/>
              </a:rPr>
              <a:t>-) Bu Kuruluşların Maske Olarak Kullanılması: </a:t>
            </a:r>
            <a:r>
              <a:rPr lang="tr-TR" sz="2400" dirty="0" smtClean="0">
                <a:latin typeface="Times New Roman" pitchFamily="18" charset="0"/>
                <a:cs typeface="Times New Roman" pitchFamily="18" charset="0"/>
              </a:rPr>
              <a:t>Dernekler tamamen terör örgütü üyelerince oluşturulmuş olup, dernek paravan olarak kullanılmaktadır, Böylece söz konusu kuruluş kolluk ve diğer yetkili birimlere karşı yasal bir yapıya girmiş olur. Bu kapsamdaki kuruluşlar, finansörlerle teröristler arasındaki mali bağlantıyı kaldırmak suretiyle bağışta bulunanlarla </a:t>
            </a:r>
            <a:r>
              <a:rPr lang="tr-TR" sz="2400" dirty="0" err="1" smtClean="0">
                <a:latin typeface="Times New Roman" pitchFamily="18" charset="0"/>
                <a:cs typeface="Times New Roman" pitchFamily="18" charset="0"/>
              </a:rPr>
              <a:t>operasyonel</a:t>
            </a:r>
            <a:r>
              <a:rPr lang="tr-TR" sz="2400" dirty="0" smtClean="0">
                <a:latin typeface="Times New Roman" pitchFamily="18" charset="0"/>
                <a:cs typeface="Times New Roman" pitchFamily="18" charset="0"/>
              </a:rPr>
              <a:t> hücreler arasında köprü vazifesi görür.</a:t>
            </a:r>
          </a:p>
          <a:p>
            <a:pPr marL="0" indent="0" algn="just">
              <a:buNone/>
            </a:pPr>
            <a:endParaRPr lang="tr-TR" sz="2400" dirty="0"/>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Hangi </a:t>
            </a:r>
            <a:r>
              <a:rPr lang="tr-TR" sz="2400" b="1" dirty="0">
                <a:effectLst/>
                <a:latin typeface="Times New Roman" pitchFamily="18" charset="0"/>
                <a:cs typeface="Times New Roman" pitchFamily="18" charset="0"/>
              </a:rPr>
              <a:t>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2719240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just">
              <a:buNone/>
            </a:pPr>
            <a:r>
              <a:rPr lang="tr-TR" sz="2400" b="1" dirty="0">
                <a:latin typeface="Times New Roman" pitchFamily="18" charset="0"/>
                <a:cs typeface="Times New Roman" pitchFamily="18" charset="0"/>
              </a:rPr>
              <a:t>3</a:t>
            </a:r>
            <a:r>
              <a:rPr lang="tr-TR" sz="2400" b="1" dirty="0" smtClean="0">
                <a:latin typeface="Times New Roman" pitchFamily="18" charset="0"/>
                <a:cs typeface="Times New Roman" pitchFamily="18" charset="0"/>
              </a:rPr>
              <a:t>-) Derneklerin Sömürülmesi: </a:t>
            </a:r>
            <a:r>
              <a:rPr lang="tr-TR" sz="2400" dirty="0" smtClean="0">
                <a:latin typeface="Times New Roman" pitchFamily="18" charset="0"/>
                <a:cs typeface="Times New Roman" pitchFamily="18" charset="0"/>
              </a:rPr>
              <a:t>Söz konusu durumda, dernekler kuruluş amacına uygun olarak faaliyet gösterir.  Fakat faaliyet alanı, bağışların hangi işler için ve kimlere yönelik olarak kullanılacağı terör örgütlerince belirlenir. Örneğin: Kimsesizlere veya yoksullara yardım amacıyla kurulmuş bir dernek bu amaç doğrultusunda yardım toplar. Ancak topladığı yardımları sadece terör örgütlerince belirlenmiş terör örgütüne eleman, lojistik destek temin eden, yardım ve yataklık yapan kişilere yönlendirir.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45952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algn="just"/>
            <a:r>
              <a:rPr lang="tr-TR" sz="2400" dirty="0" smtClean="0">
                <a:latin typeface="Times New Roman" pitchFamily="18" charset="0"/>
                <a:cs typeface="Times New Roman" pitchFamily="18" charset="0"/>
              </a:rPr>
              <a:t>Derneklerin kötüye kullanılma riski, yasal olarak faaliyette bulunan ve terörle bağlantısı olmayan kuruluşların ortadan kaldırılması veya tehlike olarak algılanmasına yol açmamalıdır. Önemli olan bu kuruluşların risk esaslı olarak denetimi ve terör amacıyla kullanılmasının önüne geçilmesidir.</a:t>
            </a: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143546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764707"/>
            <a:ext cx="10972800" cy="5242587"/>
          </a:xfrm>
        </p:spPr>
        <p:txBody>
          <a:bodyPr>
            <a:normAutofit/>
          </a:bodyPr>
          <a:lstStyle/>
          <a:p>
            <a:pPr algn="ctr"/>
            <a:endParaRPr lang="tr-TR" b="1" dirty="0" smtClean="0"/>
          </a:p>
          <a:p>
            <a:pPr marL="109728" indent="0" algn="ctr">
              <a:buNone/>
            </a:pPr>
            <a:r>
              <a:rPr lang="tr-TR" sz="4800" b="1" dirty="0" smtClean="0">
                <a:latin typeface="Times New Roman" pitchFamily="18" charset="0"/>
                <a:cs typeface="Times New Roman" pitchFamily="18" charset="0"/>
              </a:rPr>
              <a:t>Aklama ve Terörizmin Finansmanı Açısından Derneklere Risk Bazlı Yaklaşım</a:t>
            </a:r>
          </a:p>
        </p:txBody>
      </p:sp>
      <p:sp>
        <p:nvSpPr>
          <p:cNvPr id="2" name="Başlık 1"/>
          <p:cNvSpPr>
            <a:spLocks noGrp="1"/>
          </p:cNvSpPr>
          <p:nvPr>
            <p:ph type="title"/>
          </p:nvPr>
        </p:nvSpPr>
        <p:spPr>
          <a:xfrm>
            <a:off x="609600" y="476672"/>
            <a:ext cx="10972800" cy="1368152"/>
          </a:xfrm>
        </p:spPr>
        <p:txBody>
          <a:bodyPr>
            <a:normAutofit/>
          </a:bodyPr>
          <a:lstStyle/>
          <a:p>
            <a:pPr algn="l"/>
            <a:r>
              <a:rPr lang="tr-TR" sz="2400" dirty="0"/>
              <a:t/>
            </a:r>
            <a:br>
              <a:rPr lang="tr-TR" sz="2400" dirty="0"/>
            </a:br>
            <a:endParaRPr lang="tr-TR" sz="2400" dirty="0"/>
          </a:p>
        </p:txBody>
      </p:sp>
    </p:spTree>
    <p:extLst>
      <p:ext uri="{BB962C8B-B14F-4D97-AF65-F5344CB8AC3E}">
        <p14:creationId xmlns:p14="http://schemas.microsoft.com/office/powerpoint/2010/main" val="20954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400" dirty="0"/>
          </a:p>
          <a:p>
            <a:pPr marL="0" indent="0" algn="just">
              <a:buNone/>
            </a:pPr>
            <a:r>
              <a:rPr lang="tr-TR" sz="2400" b="1" dirty="0" smtClean="0">
                <a:latin typeface="Times New Roman" pitchFamily="18" charset="0"/>
                <a:cs typeface="Times New Roman" pitchFamily="18" charset="0"/>
              </a:rPr>
              <a:t>1-) </a:t>
            </a:r>
            <a:r>
              <a:rPr lang="tr-TR" sz="2400" dirty="0" smtClean="0">
                <a:latin typeface="Times New Roman" pitchFamily="18" charset="0"/>
                <a:cs typeface="Times New Roman" pitchFamily="18" charset="0"/>
              </a:rPr>
              <a:t>Derneklerin beyan edilen amacı, faaliyetleri ve görünen kaynakları ile mali işlemlerin niteliği, büyüklüğü ve toplanan ya da aktarılan fon tutarları arasında uyumsuzluklar olması,</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2-) </a:t>
            </a:r>
            <a:r>
              <a:rPr lang="tr-TR" sz="2400" dirty="0" smtClean="0">
                <a:latin typeface="Times New Roman" pitchFamily="18" charset="0"/>
                <a:cs typeface="Times New Roman" pitchFamily="18" charset="0"/>
              </a:rPr>
              <a:t>Kuruluşun banka hesabı ile ilgili mali işlemlerin sıklığı ve tutarlarında ani artışların ortaya çıkması,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917006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2607" y="1484785"/>
            <a:ext cx="11590045" cy="4176464"/>
          </a:xfrm>
        </p:spPr>
        <p:txBody>
          <a:bodyPr>
            <a:normAutofit/>
          </a:bodyPr>
          <a:lstStyle/>
          <a:p>
            <a:endParaRPr lang="tr-TR" sz="2400" dirty="0" smtClean="0"/>
          </a:p>
          <a:p>
            <a:pPr marL="0" indent="0" algn="just">
              <a:buNone/>
            </a:pPr>
            <a:r>
              <a:rPr lang="tr-TR" sz="2400" b="1" dirty="0" smtClean="0">
                <a:latin typeface="Times New Roman" pitchFamily="18" charset="0"/>
                <a:cs typeface="Times New Roman" pitchFamily="18" charset="0"/>
              </a:rPr>
              <a:t>3-) </a:t>
            </a:r>
            <a:r>
              <a:rPr lang="tr-TR" sz="2400" dirty="0" smtClean="0">
                <a:latin typeface="Times New Roman" pitchFamily="18" charset="0"/>
                <a:cs typeface="Times New Roman" pitchFamily="18" charset="0"/>
              </a:rPr>
              <a:t>Kuruluşun hesabında fonların çok uzun süre bekletilmiş olması,</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Kuruluşun sadece yurt dışından bağış alması veya bağışların önemli bir kısmının yurt dışı kaynaklı olması,</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Kuruluşun yöneticilerinin yabancı uyruklu olması, özellikle yabancı yöneticilerin ülkeleriyle yapılan büyük tutarlı işlemlerin varlığı ve paranın gönderildiği yerin riskli ülke olması,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256801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Devam eden araştırma sonucunda;</a:t>
            </a:r>
          </a:p>
          <a:p>
            <a:pPr algn="just"/>
            <a:r>
              <a:rPr lang="tr-TR" dirty="0" smtClean="0"/>
              <a:t>İşletme sahibi A’nın yanında çalışan kişilerin satın aldıkları gayrimenkulleri birkaç ay sonra sattığı ve satım sonucu elde edilen paraları aynı gün tek seferde nakit olarak çektiği anlaşılmıştır.</a:t>
            </a:r>
          </a:p>
          <a:p>
            <a:pPr algn="just"/>
            <a:r>
              <a:rPr lang="tr-TR" dirty="0" smtClean="0"/>
              <a:t>Çalışan tarafından nakit çekilen tutardan birkaç saat sonra işyeri sahibi A’nın hesabında aynı tutarda nakit artışı görülmüştür. </a:t>
            </a:r>
            <a:endParaRPr lang="tr-TR" dirty="0"/>
          </a:p>
        </p:txBody>
      </p:sp>
    </p:spTree>
    <p:extLst>
      <p:ext uri="{BB962C8B-B14F-4D97-AF65-F5344CB8AC3E}">
        <p14:creationId xmlns:p14="http://schemas.microsoft.com/office/powerpoint/2010/main" val="679936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6-) </a:t>
            </a:r>
            <a:r>
              <a:rPr lang="tr-TR" sz="2400" dirty="0" smtClean="0">
                <a:latin typeface="Times New Roman" pitchFamily="18" charset="0"/>
                <a:cs typeface="Times New Roman" pitchFamily="18" charset="0"/>
              </a:rPr>
              <a:t>Kuruluşun izah edilemeyen bağlantılarının bulunması; örneğin birkaç kuruluşun birbirlerine para transferleri yapması ya da aynı adresi, aynı idareciyi veya personeli paylaşması,</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7-) </a:t>
            </a:r>
            <a:r>
              <a:rPr lang="tr-TR" sz="2400" dirty="0" smtClean="0">
                <a:latin typeface="Times New Roman" pitchFamily="18" charset="0"/>
                <a:cs typeface="Times New Roman" pitchFamily="18" charset="0"/>
              </a:rPr>
              <a:t>Çok sayıda kuruluş hesaplarının kullanılmasıyla fonların teslim alınması ve bu fonların kısa süre içinde yabancı </a:t>
            </a:r>
            <a:r>
              <a:rPr lang="tr-TR" sz="2400" dirty="0" err="1" smtClean="0">
                <a:latin typeface="Times New Roman" pitchFamily="18" charset="0"/>
                <a:cs typeface="Times New Roman" pitchFamily="18" charset="0"/>
              </a:rPr>
              <a:t>lehdarlara</a:t>
            </a:r>
            <a:r>
              <a:rPr lang="tr-TR" sz="2400" dirty="0" smtClean="0">
                <a:latin typeface="Times New Roman" pitchFamily="18" charset="0"/>
                <a:cs typeface="Times New Roman" pitchFamily="18" charset="0"/>
              </a:rPr>
              <a:t> transfer edilmesi,</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8-) </a:t>
            </a:r>
            <a:r>
              <a:rPr lang="tr-TR" sz="2400" dirty="0" smtClean="0">
                <a:latin typeface="Times New Roman" pitchFamily="18" charset="0"/>
                <a:cs typeface="Times New Roman" pitchFamily="18" charset="0"/>
              </a:rPr>
              <a:t>Ticari işletmesi bulunmaya bir derneğin şirketlerle yapılan para transferlerinin sıklığı ve tutarların fazla olması,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421491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2400" dirty="0" smtClean="0"/>
              <a:t/>
            </a:r>
            <a:br>
              <a:rPr lang="tr-TR" sz="2400" dirty="0" smtClean="0"/>
            </a:br>
            <a:endParaRPr lang="tr-TR" sz="2400" dirty="0" smtClean="0"/>
          </a:p>
          <a:p>
            <a:pPr marL="0" indent="0" algn="ctr">
              <a:buNone/>
            </a:pPr>
            <a:r>
              <a:rPr lang="tr-TR" sz="4800" b="1" dirty="0" smtClean="0">
                <a:latin typeface="Times New Roman" pitchFamily="18" charset="0"/>
                <a:cs typeface="Times New Roman" pitchFamily="18" charset="0"/>
              </a:rPr>
              <a:t>Suç Gelirlerinin Aklanması Ve Terörizmin Finansmanıyla Mücadelede Alınması Gereken Önlemler</a:t>
            </a:r>
            <a:endParaRPr lang="tr-TR" sz="4800" dirty="0">
              <a:latin typeface="Times New Roman" pitchFamily="18" charset="0"/>
              <a:cs typeface="Times New Roman" pitchFamily="18" charset="0"/>
            </a:endParaRP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b="1" dirty="0"/>
              <a:t/>
            </a:r>
            <a:br>
              <a:rPr lang="tr-TR" b="1" dirty="0"/>
            </a:br>
            <a:endParaRPr lang="tr-TR" dirty="0"/>
          </a:p>
        </p:txBody>
      </p:sp>
    </p:spTree>
    <p:extLst>
      <p:ext uri="{BB962C8B-B14F-4D97-AF65-F5344CB8AC3E}">
        <p14:creationId xmlns:p14="http://schemas.microsoft.com/office/powerpoint/2010/main" val="149607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dirty="0" smtClean="0"/>
              <a:t/>
            </a:r>
            <a:br>
              <a:rPr lang="tr-TR" sz="2400" dirty="0" smtClean="0"/>
            </a:br>
            <a:r>
              <a:rPr lang="tr-TR" sz="2400" b="1" dirty="0" smtClean="0">
                <a:latin typeface="Times New Roman" pitchFamily="18" charset="0"/>
                <a:cs typeface="Times New Roman" pitchFamily="18" charset="0"/>
              </a:rPr>
              <a:t>1-) </a:t>
            </a:r>
            <a:r>
              <a:rPr lang="tr-TR" sz="2400" dirty="0" smtClean="0">
                <a:latin typeface="Times New Roman" pitchFamily="18" charset="0"/>
                <a:cs typeface="Times New Roman" pitchFamily="18" charset="0"/>
              </a:rPr>
              <a:t>Derneklerin yasal biçimlerinin ülkeden ülkeye çok çeşitlilik gösterdiği, soruna risk esasına göre yaklaşılması gerektiğinden dolayı bunların hukuki tanımından çok fonksiyonel yapısına önem verilmesi gerekmektedir.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2-) </a:t>
            </a:r>
            <a:r>
              <a:rPr lang="tr-TR" sz="2400" dirty="0" smtClean="0">
                <a:latin typeface="Times New Roman" pitchFamily="18" charset="0"/>
                <a:cs typeface="Times New Roman" pitchFamily="18" charset="0"/>
              </a:rPr>
              <a:t>Büyük miktarda paraya sahip olan dernekler, mümkün olduğu ölçüde finansal işlemlerini resmi finansal kuruluşlar üzerinden yürütmelidirler.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1622842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3-) </a:t>
            </a:r>
            <a:r>
              <a:rPr lang="tr-TR" sz="2400" dirty="0" smtClean="0">
                <a:latin typeface="Times New Roman" pitchFamily="18" charset="0"/>
                <a:cs typeface="Times New Roman" pitchFamily="18" charset="0"/>
              </a:rPr>
              <a:t>Dernekler tüm program harcamalarını açıklayan tam program bütçeleri hazırlamalı ve sunmalıdır. Bu bütçeler alıcılarının kimliğini ve paranın nasıl kullanılacağını göstermelidir.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Mali bilgileri toplayan yetkili kurumlar, vergi indirimine konu olan bağışlarla ilgili bilgiyi, gerektiğinde terörün finansmanı ile mücadelede yer alan birimlerle paylaşmalıdır.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70460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Kuruluşun merkez bürosu bir ülkede ve bağış işlemleri başka bir ülkede gerçekleşiyor ise her iki ülkenin yetkili makamları bilgi değişimi, denetimin koordine edilmesi veya incelemeye ilişkin konularda işbirliğine gitmelidir.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11552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31373" y="764704"/>
            <a:ext cx="11525332" cy="4995882"/>
          </a:xfrm>
        </p:spPr>
        <p:txBody>
          <a:bodyPr>
            <a:noAutofit/>
          </a:bodyPr>
          <a:lstStyle/>
          <a:p>
            <a:pPr algn="just">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r>
              <a:rPr lang="tr-TR" sz="3600" b="1" dirty="0" smtClean="0">
                <a:latin typeface="Times New Roman" pitchFamily="18" charset="0"/>
                <a:cs typeface="Times New Roman" pitchFamily="18" charset="0"/>
                <a:sym typeface="Webdings" pitchFamily="18" charset="2"/>
              </a:rPr>
              <a:t>Teşekkürler</a:t>
            </a:r>
            <a:r>
              <a:rPr lang="tr-TR" sz="1800" b="1" dirty="0" smtClean="0">
                <a:latin typeface="+mj-lt"/>
                <a:sym typeface="Webdings" pitchFamily="18" charset="2"/>
              </a:rPr>
              <a:t/>
            </a:r>
            <a:br>
              <a:rPr lang="tr-TR" sz="1800" b="1" dirty="0" smtClean="0">
                <a:latin typeface="+mj-lt"/>
                <a:sym typeface="Webdings" pitchFamily="18" charset="2"/>
              </a:rPr>
            </a:br>
            <a:endParaRPr lang="tr-TR" sz="1800" b="1" dirty="0" smtClean="0">
              <a:latin typeface="+mj-lt"/>
              <a:sym typeface="Webdings" pitchFamily="18" charset="2"/>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pPr/>
              <a:t>75</a:t>
            </a:fld>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14" y="800160"/>
            <a:ext cx="3137338" cy="251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7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a:t>İlgili Cumhuriyet Başsavcılığı tarafından Başkanlığımıza intikal ettirilen olayda; </a:t>
            </a:r>
            <a:r>
              <a:rPr lang="tr-TR" dirty="0" smtClean="0"/>
              <a:t>Kumar oynanmasına yer sağlama suçunu </a:t>
            </a:r>
            <a:r>
              <a:rPr lang="tr-TR" dirty="0"/>
              <a:t>işlediğine dair hakkında soruşturma açılan </a:t>
            </a:r>
            <a:r>
              <a:rPr lang="tr-TR" dirty="0" smtClean="0"/>
              <a:t>A şahsının </a:t>
            </a:r>
            <a:r>
              <a:rPr lang="tr-TR" dirty="0"/>
              <a:t>söz konusu suçtan ötürü gelir elde edip etmediği ve elde edilen gelir varsa bunun aklanıp aklanmadığının araştırılması talep edilmiştir.</a:t>
            </a:r>
          </a:p>
          <a:p>
            <a:pPr algn="just"/>
            <a:endParaRPr lang="tr-TR" dirty="0"/>
          </a:p>
        </p:txBody>
      </p:sp>
    </p:spTree>
    <p:extLst>
      <p:ext uri="{BB962C8B-B14F-4D97-AF65-F5344CB8AC3E}">
        <p14:creationId xmlns:p14="http://schemas.microsoft.com/office/powerpoint/2010/main" val="3340481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a:t>Söz konusu </a:t>
            </a:r>
            <a:r>
              <a:rPr lang="tr-TR" dirty="0" smtClean="0"/>
              <a:t>A şahsıyla </a:t>
            </a:r>
            <a:r>
              <a:rPr lang="tr-TR" dirty="0"/>
              <a:t>ilgili Başkanlığımızca erişim sağlanan ilgili verilerden yapılan sorgulama neticesinde;</a:t>
            </a:r>
          </a:p>
          <a:p>
            <a:pPr marL="0" indent="0" algn="just">
              <a:buNone/>
            </a:pPr>
            <a:r>
              <a:rPr lang="tr-TR" dirty="0"/>
              <a:t> Şahsın gelirlerine ilişkin;</a:t>
            </a:r>
          </a:p>
          <a:p>
            <a:pPr algn="just">
              <a:buFontTx/>
              <a:buChar char="-"/>
            </a:pPr>
            <a:r>
              <a:rPr lang="tr-TR" dirty="0"/>
              <a:t>Şahsın </a:t>
            </a:r>
            <a:r>
              <a:rPr lang="tr-TR" dirty="0" smtClean="0"/>
              <a:t>kafe tarzı bir </a:t>
            </a:r>
            <a:r>
              <a:rPr lang="tr-TR" dirty="0"/>
              <a:t>işletmesinin olduğu</a:t>
            </a:r>
            <a:r>
              <a:rPr lang="tr-TR" dirty="0" smtClean="0"/>
              <a:t>,</a:t>
            </a:r>
          </a:p>
          <a:p>
            <a:pPr algn="just">
              <a:buFontTx/>
              <a:buChar char="-"/>
            </a:pPr>
            <a:endParaRPr lang="tr-TR" dirty="0"/>
          </a:p>
          <a:p>
            <a:pPr marL="0" indent="0" algn="just">
              <a:buNone/>
            </a:pPr>
            <a:r>
              <a:rPr lang="tr-TR" dirty="0" smtClean="0"/>
              <a:t>Araştırmanın </a:t>
            </a:r>
            <a:r>
              <a:rPr lang="tr-TR" dirty="0"/>
              <a:t>devamında…</a:t>
            </a:r>
          </a:p>
          <a:p>
            <a:pPr algn="just"/>
            <a:endParaRPr lang="tr-TR" dirty="0"/>
          </a:p>
        </p:txBody>
      </p:sp>
    </p:spTree>
    <p:extLst>
      <p:ext uri="{BB962C8B-B14F-4D97-AF65-F5344CB8AC3E}">
        <p14:creationId xmlns:p14="http://schemas.microsoft.com/office/powerpoint/2010/main" val="3900797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7B"/>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thm15="http://schemas.microsoft.com/office/thememl/2012/main" name="Tema1" id="{ECDF8E01-D0C6-47BD-A6A5-E03891D3C1A1}" vid="{EB5E2B24-7E6C-4171-AD14-C7B865798FF6}"/>
    </a:ext>
  </a:extLst>
</a:theme>
</file>

<file path=ppt/theme/theme3.xml><?xml version="1.0" encoding="utf-8"?>
<a:theme xmlns:a="http://schemas.openxmlformats.org/drawingml/2006/main" name="1_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thm15="http://schemas.microsoft.com/office/thememl/2012/main" name="Tema1" id="{ECDF8E01-D0C6-47BD-A6A5-E03891D3C1A1}" vid="{EB5E2B24-7E6C-4171-AD14-C7B865798FF6}"/>
    </a:ext>
  </a:extLst>
</a:theme>
</file>

<file path=ppt/theme/theme4.xml><?xml version="1.0" encoding="utf-8"?>
<a:theme xmlns:a="http://schemas.openxmlformats.org/drawingml/2006/main" name="2_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thm15="http://schemas.microsoft.com/office/thememl/2012/main" name="Tema1" id="{ECDF8E01-D0C6-47BD-A6A5-E03891D3C1A1}" vid="{EB5E2B24-7E6C-4171-AD14-C7B865798FF6}"/>
    </a:ext>
  </a:extLst>
</a:theme>
</file>

<file path=ppt/theme/theme5.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TotalTime>
  <Words>3164</Words>
  <Application>Microsoft Office PowerPoint</Application>
  <PresentationFormat>Geniş ekran</PresentationFormat>
  <Paragraphs>413</Paragraphs>
  <Slides>75</Slides>
  <Notes>4</Notes>
  <HiddenSlides>0</HiddenSlides>
  <MMClips>0</MMClips>
  <ScaleCrop>false</ScaleCrop>
  <HeadingPairs>
    <vt:vector size="8" baseType="variant">
      <vt:variant>
        <vt:lpstr>Kullanılan Yazı Tipleri</vt:lpstr>
      </vt:variant>
      <vt:variant>
        <vt:i4>15</vt:i4>
      </vt:variant>
      <vt:variant>
        <vt:lpstr>Tema</vt:lpstr>
      </vt:variant>
      <vt:variant>
        <vt:i4>7</vt:i4>
      </vt:variant>
      <vt:variant>
        <vt:lpstr>Eklenmiş OLE Hizmet Programları</vt:lpstr>
      </vt:variant>
      <vt:variant>
        <vt:i4>1</vt:i4>
      </vt:variant>
      <vt:variant>
        <vt:lpstr>Slayt Başlıkları</vt:lpstr>
      </vt:variant>
      <vt:variant>
        <vt:i4>75</vt:i4>
      </vt:variant>
    </vt:vector>
  </HeadingPairs>
  <TitlesOfParts>
    <vt:vector size="98" baseType="lpstr">
      <vt:lpstr>Arial</vt:lpstr>
      <vt:lpstr>Arial Narrow</vt:lpstr>
      <vt:lpstr>Book Antiqua</vt:lpstr>
      <vt:lpstr>Calibri</vt:lpstr>
      <vt:lpstr>Calibri Light</vt:lpstr>
      <vt:lpstr>Century Gothic</vt:lpstr>
      <vt:lpstr>Impact</vt:lpstr>
      <vt:lpstr>Lucida Sans Unicode</vt:lpstr>
      <vt:lpstr>Tahoma</vt:lpstr>
      <vt:lpstr>Times New Roman</vt:lpstr>
      <vt:lpstr>Verdana</vt:lpstr>
      <vt:lpstr>Webdings</vt:lpstr>
      <vt:lpstr>Wingdings</vt:lpstr>
      <vt:lpstr>Wingdings 2</vt:lpstr>
      <vt:lpstr>Wingdings 3</vt:lpstr>
      <vt:lpstr>Office Theme</vt:lpstr>
      <vt:lpstr>Tema1</vt:lpstr>
      <vt:lpstr>1_Tema1</vt:lpstr>
      <vt:lpstr>2_Tema1</vt:lpstr>
      <vt:lpstr>1_Office Theme</vt:lpstr>
      <vt:lpstr>Kalabalık</vt:lpstr>
      <vt:lpstr>1_Kalabalık</vt:lpstr>
      <vt:lpstr>Klip</vt:lpstr>
      <vt:lpstr>PowerPoint Sunusu</vt:lpstr>
      <vt:lpstr>                             Suç Geliri</vt:lpstr>
      <vt:lpstr>PowerPoint Sunusu</vt:lpstr>
      <vt:lpstr>Örnek Olay:1</vt:lpstr>
      <vt:lpstr>Örnek Olay:1</vt:lpstr>
      <vt:lpstr>Örnek Olay:1</vt:lpstr>
      <vt:lpstr>Örnek Olay:1</vt:lpstr>
      <vt:lpstr>Örnek Olay:2</vt:lpstr>
      <vt:lpstr>Örnek Olay:2</vt:lpstr>
      <vt:lpstr>Örnek Olay:2</vt:lpstr>
      <vt:lpstr>Örnek Olay:2</vt:lpstr>
      <vt:lpstr>                         Genel Olarak Aklamadan Bahsedebilmek İçin; </vt:lpstr>
      <vt:lpstr>         TCK 282’deki Aklama Suçu Tanımı</vt:lpstr>
      <vt:lpstr>                      Aklama Suçunun Oluşumu </vt:lpstr>
      <vt:lpstr>                        Öncül Suç Kavramı</vt:lpstr>
      <vt:lpstr>PowerPoint Sunusu</vt:lpstr>
      <vt:lpstr>PowerPoint Sunusu</vt:lpstr>
      <vt:lpstr>    Aklamanın Aşamaları</vt:lpstr>
      <vt:lpstr>          Aklamanın Aşamaları</vt:lpstr>
      <vt:lpstr>    Yerleştirme Aşaması</vt:lpstr>
      <vt:lpstr>    Ayrıştırma Aşaması</vt:lpstr>
      <vt:lpstr>    Bütünleştirme Aşaması</vt:lpstr>
      <vt:lpstr>PowerPoint Sunusu</vt:lpstr>
      <vt:lpstr>      Aklama Yöntemleri</vt:lpstr>
      <vt:lpstr>  En Çok Kullanılan Yöntemler</vt:lpstr>
      <vt:lpstr>  En Çok Kullanılan Yöntemler</vt:lpstr>
      <vt:lpstr>    Şirinler (Smurfing) Yöntemi</vt:lpstr>
      <vt:lpstr>     Parçalama (Structuring) Yöntemi</vt:lpstr>
      <vt:lpstr>   Fonların Fiziken Ülke Dışına Kaçırılması</vt:lpstr>
      <vt:lpstr>Vergi Cennetleri (Kıyı Bankacılığı-Off Shore)</vt:lpstr>
      <vt:lpstr> Paravan Şirketler (Shell Companies)</vt:lpstr>
      <vt:lpstr>    Oto-Finans Borç Yöntemi (Loan-Back)</vt:lpstr>
      <vt:lpstr>     Döviz Büroları</vt:lpstr>
      <vt:lpstr>Nakit Para Kullanılan İşyerlerinin İşletilmesi</vt:lpstr>
      <vt:lpstr>  Sahte Fatura (Hayali İhracat)</vt:lpstr>
      <vt:lpstr>    Hawala Sistemi</vt:lpstr>
      <vt:lpstr>    Hawala Sistemi</vt:lpstr>
      <vt:lpstr>      Hawala Sistemi </vt:lpstr>
      <vt:lpstr>PowerPoint Sunusu</vt:lpstr>
      <vt:lpstr>PowerPoint Sunusu</vt:lpstr>
      <vt:lpstr>Terörün ortak kabul görmüş uluslararası nitelikte bir tanımı bulunmamaktadır.</vt:lpstr>
      <vt:lpstr>3713 Sayılı Terörle Mücadele Kanunu: Madde:1 </vt:lpstr>
      <vt:lpstr> </vt:lpstr>
      <vt:lpstr>PowerPoint Sunusu</vt:lpstr>
      <vt:lpstr>PowerPoint Sunusu</vt:lpstr>
      <vt:lpstr>PowerPoint Sunusu</vt:lpstr>
      <vt:lpstr>PowerPoint Sunusu</vt:lpstr>
      <vt:lpstr>PowerPoint Sunusu</vt:lpstr>
      <vt:lpstr>PowerPoint Sunusu</vt:lpstr>
      <vt:lpstr>Terör Örgütlerinin Fon İhtiyacı</vt:lpstr>
      <vt:lpstr> TERÖR ÖRGÜTLERİNİN FİNANS KAYNAKLARI </vt:lpstr>
      <vt:lpstr>Gelir Getirici Yasadışı Faaliyetlerden Sağlanan Kaynaklar</vt:lpstr>
      <vt:lpstr>Yasal Görünümlü Faaliyetlerden Sağlanan Kaynaklar</vt:lpstr>
      <vt:lpstr>Yabancı Devletlerce Yapılan Yardımlar</vt:lpstr>
      <vt:lpstr>Suç Gelirinin Aklanması ve Terörizmin Finansmanı Açısından Derneklerin Değerlendirilmesi</vt:lpstr>
      <vt:lpstr>PowerPoint Sunusu</vt:lpstr>
      <vt:lpstr>PowerPoint Sunusu</vt:lpstr>
      <vt:lpstr>Derneklerin Yasadışı Örgütler Tarafından İstismar Edilme Nedenleri </vt:lpstr>
      <vt:lpstr>Derneklerin Yasadışı Örgütler Tarafından İstismar Edilme Nedenleri </vt:lpstr>
      <vt:lpstr>Derneklerin Yasadışı Örgütler Tarafından İstismar Edilme Nedenleri</vt:lpstr>
      <vt:lpstr>PowerPoint Sunusu</vt:lpstr>
      <vt:lpstr>Yasadışı Örgütler Tarafından Dernekler Hangi Yollarla İstismar Edilir </vt:lpstr>
      <vt:lpstr>Yasadışı Örgütler Tarafından Dernekler Hangi Yollarla İstismar Edilir</vt:lpstr>
      <vt:lpstr>Yasadışı Örgütler Tarafından Dernekler Hangi Yollarla İstismar Edilir </vt:lpstr>
      <vt:lpstr>Yasadışı Örgütler Tarafından Dernekler Hangi Yollarla İstismar Edilir </vt:lpstr>
      <vt:lpstr>Yasadışı Örgütler Tarafından Dernekler Hangi Yollarla İstismar Edilir </vt:lpstr>
      <vt:lpstr> </vt:lpstr>
      <vt:lpstr> Aklama ve Terörizmin Finansmanı Açısından Derneklere Risk Bazlı Yaklaşım </vt:lpstr>
      <vt:lpstr> Aklama ve Terörizmin Finansmanı Açısından Derneklere Risk Bazlı Yaklaşım </vt:lpstr>
      <vt:lpstr> Aklama ve Terörizmin Finansmanı Açısından Derneklere Risk Bazlı Yaklaşım </vt:lpstr>
      <vt:lpstr>  </vt:lpstr>
      <vt:lpstr> Önlemler </vt:lpstr>
      <vt:lpstr> Önlemler </vt:lpstr>
      <vt:lpstr> Önlemler </vt:lpstr>
      <vt:lpstr>PowerPoint Sunusu</vt:lpstr>
    </vt:vector>
  </TitlesOfParts>
  <Company>MASAK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Fatıma Büşra ALSANCAK</dc:creator>
  <cp:lastModifiedBy>Windows Kullanıcısı</cp:lastModifiedBy>
  <cp:revision>108</cp:revision>
  <dcterms:created xsi:type="dcterms:W3CDTF">2014-05-29T14:11:48Z</dcterms:created>
  <dcterms:modified xsi:type="dcterms:W3CDTF">2021-03-18T10:36:07Z</dcterms:modified>
</cp:coreProperties>
</file>